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06" r:id="rId3"/>
    <p:sldId id="407" r:id="rId4"/>
    <p:sldId id="408" r:id="rId5"/>
    <p:sldId id="468" r:id="rId6"/>
    <p:sldId id="469" r:id="rId7"/>
    <p:sldId id="409" r:id="rId8"/>
    <p:sldId id="410" r:id="rId9"/>
    <p:sldId id="411" r:id="rId10"/>
    <p:sldId id="412" r:id="rId11"/>
    <p:sldId id="413" r:id="rId12"/>
    <p:sldId id="414" r:id="rId13"/>
    <p:sldId id="415" r:id="rId14"/>
    <p:sldId id="416" r:id="rId15"/>
    <p:sldId id="417" r:id="rId16"/>
    <p:sldId id="418" r:id="rId17"/>
    <p:sldId id="419" r:id="rId18"/>
    <p:sldId id="420" r:id="rId19"/>
    <p:sldId id="421" r:id="rId20"/>
    <p:sldId id="422" r:id="rId21"/>
    <p:sldId id="423" r:id="rId22"/>
    <p:sldId id="424" r:id="rId23"/>
    <p:sldId id="425" r:id="rId24"/>
    <p:sldId id="426" r:id="rId25"/>
    <p:sldId id="42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5" r:id="rId43"/>
    <p:sldId id="296" r:id="rId44"/>
    <p:sldId id="294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2" r:id="rId98"/>
    <p:sldId id="353" r:id="rId99"/>
    <p:sldId id="354" r:id="rId100"/>
    <p:sldId id="351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85" r:id="rId126"/>
    <p:sldId id="386" r:id="rId127"/>
    <p:sldId id="379" r:id="rId128"/>
    <p:sldId id="380" r:id="rId129"/>
    <p:sldId id="381" r:id="rId130"/>
    <p:sldId id="382" r:id="rId131"/>
    <p:sldId id="383" r:id="rId132"/>
    <p:sldId id="384" r:id="rId133"/>
    <p:sldId id="499" r:id="rId13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6" d="100"/>
          <a:sy n="76" d="100"/>
        </p:scale>
        <p:origin x="-346" y="-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556C7-BA04-48B5-B916-0F8E24500E7F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4D196-7389-45F6-9327-F4871E854F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561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556C7-BA04-48B5-B916-0F8E24500E7F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4D196-7389-45F6-9327-F4871E854F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574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556C7-BA04-48B5-B916-0F8E24500E7F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4D196-7389-45F6-9327-F4871E854F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74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556C7-BA04-48B5-B916-0F8E24500E7F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4D196-7389-45F6-9327-F4871E854F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732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556C7-BA04-48B5-B916-0F8E24500E7F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4D196-7389-45F6-9327-F4871E854F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832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556C7-BA04-48B5-B916-0F8E24500E7F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4D196-7389-45F6-9327-F4871E854F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729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556C7-BA04-48B5-B916-0F8E24500E7F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4D196-7389-45F6-9327-F4871E854F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047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556C7-BA04-48B5-B916-0F8E24500E7F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4D196-7389-45F6-9327-F4871E854F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329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556C7-BA04-48B5-B916-0F8E24500E7F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4D196-7389-45F6-9327-F4871E854F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887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556C7-BA04-48B5-B916-0F8E24500E7F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4D196-7389-45F6-9327-F4871E854F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274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556C7-BA04-48B5-B916-0F8E24500E7F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4D196-7389-45F6-9327-F4871E854F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79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1556C7-BA04-48B5-B916-0F8E24500E7F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74D196-7389-45F6-9327-F4871E854F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955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548680"/>
            <a:ext cx="7772400" cy="1470025"/>
          </a:xfrm>
        </p:spPr>
        <p:txBody>
          <a:bodyPr/>
          <a:lstStyle/>
          <a:p>
            <a:r>
              <a:rPr lang="en-US" altLang="ko-KR" dirty="0" smtClean="0"/>
              <a:t>HADOOP(</a:t>
            </a:r>
            <a:r>
              <a:rPr lang="ko-KR" altLang="en-US" dirty="0" err="1" smtClean="0"/>
              <a:t>하둡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Seoul Coding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490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33985" t="13034" r="25543" b="2771"/>
          <a:stretch>
            <a:fillRect/>
          </a:stretch>
        </p:blipFill>
        <p:spPr bwMode="auto">
          <a:xfrm>
            <a:off x="539552" y="188640"/>
            <a:ext cx="7416824" cy="6408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8076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HIVE</a:t>
            </a:r>
            <a:r>
              <a:rPr lang="ko-KR" altLang="en-US" dirty="0"/>
              <a:t> </a:t>
            </a:r>
            <a:r>
              <a:rPr lang="en-US" altLang="ko-KR" dirty="0" smtClean="0"/>
              <a:t>Query(</a:t>
            </a:r>
            <a:r>
              <a:rPr lang="ko-KR" altLang="en-US" dirty="0" smtClean="0"/>
              <a:t>특허데이터의 인용횟수</a:t>
            </a:r>
            <a:r>
              <a:rPr lang="en-US" altLang="ko-KR" dirty="0" smtClean="0"/>
              <a:t> </a:t>
            </a:r>
            <a:r>
              <a:rPr lang="ko-KR" altLang="en-US" dirty="0"/>
              <a:t>조회</a:t>
            </a:r>
            <a:r>
              <a:rPr lang="en-US" altLang="ko-KR" dirty="0"/>
              <a:t> 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방법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우선 쿼리 결과를 저장할 테이블 생성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-hive&gt;CREATE TABLE </a:t>
            </a:r>
            <a:r>
              <a:rPr lang="en-US" altLang="ko-KR" dirty="0" err="1"/>
              <a:t>cite_count</a:t>
            </a:r>
            <a:r>
              <a:rPr lang="en-US" altLang="ko-KR" dirty="0"/>
              <a:t> (cited INT, count INT);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 smtClean="0"/>
          </a:p>
          <a:p>
            <a:pPr marL="514350" indent="-514350">
              <a:buFont typeface="+mj-lt"/>
              <a:buAutoNum type="arabicPeriod" startAt="2"/>
            </a:pPr>
            <a:r>
              <a:rPr lang="ko-KR" altLang="en-US" dirty="0" smtClean="0"/>
              <a:t>생성된 테이블의 쿼리 수행</a:t>
            </a:r>
            <a:endParaRPr lang="en-US" altLang="ko-KR" dirty="0" smtClean="0"/>
          </a:p>
          <a:p>
            <a:pPr marL="514350" indent="-514350">
              <a:buAutoNum type="arabicPeriod" startAt="2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616006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HIVE</a:t>
            </a:r>
            <a:r>
              <a:rPr lang="ko-KR" altLang="en-US" dirty="0"/>
              <a:t> </a:t>
            </a:r>
            <a:r>
              <a:rPr lang="en-US" altLang="ko-KR" dirty="0"/>
              <a:t>Query(</a:t>
            </a:r>
            <a:r>
              <a:rPr lang="ko-KR" altLang="en-US" dirty="0"/>
              <a:t>특허데이터의 인용횟수</a:t>
            </a:r>
            <a:r>
              <a:rPr lang="en-US" altLang="ko-KR" dirty="0"/>
              <a:t> </a:t>
            </a:r>
            <a:r>
              <a:rPr lang="ko-KR" altLang="en-US" dirty="0"/>
              <a:t>조회</a:t>
            </a:r>
            <a:r>
              <a:rPr lang="en-US" altLang="ko-KR" dirty="0"/>
              <a:t> 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hive&gt;INSERT OVERWRITE TABLE </a:t>
            </a:r>
            <a:r>
              <a:rPr lang="en-US" altLang="ko-KR" dirty="0" err="1"/>
              <a:t>cite_count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&gt;SELECT cited. COUNT(citing)</a:t>
            </a:r>
          </a:p>
          <a:p>
            <a:pPr marL="0" indent="0">
              <a:buNone/>
            </a:pPr>
            <a:r>
              <a:rPr lang="en-US" altLang="ko-KR" dirty="0"/>
              <a:t>&gt;FROM cite</a:t>
            </a:r>
          </a:p>
          <a:p>
            <a:pPr marL="0" indent="0">
              <a:buNone/>
            </a:pPr>
            <a:r>
              <a:rPr lang="en-US" altLang="ko-KR" dirty="0"/>
              <a:t>&gt;GROUP BY cited</a:t>
            </a:r>
            <a:r>
              <a:rPr lang="en-US" altLang="ko-KR" dirty="0" smtClean="0"/>
              <a:t>;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hive&gt;SELECT * FROM </a:t>
            </a:r>
            <a:r>
              <a:rPr lang="en-US" altLang="ko-KR" dirty="0" err="1" smtClean="0"/>
              <a:t>cite_count</a:t>
            </a:r>
            <a:r>
              <a:rPr lang="en-US" altLang="ko-KR" dirty="0" smtClean="0"/>
              <a:t> WHERE count&gt;10 LIMIT 10;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208822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HIVE</a:t>
            </a:r>
            <a:r>
              <a:rPr lang="ko-KR" altLang="en-US" dirty="0"/>
              <a:t> </a:t>
            </a:r>
            <a:r>
              <a:rPr lang="en-US" altLang="ko-KR" dirty="0" smtClean="0"/>
              <a:t>Query(</a:t>
            </a:r>
            <a:r>
              <a:rPr lang="ko-KR" altLang="en-US" dirty="0" smtClean="0"/>
              <a:t>테이블삭제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hive&gt;DROP TABLE </a:t>
            </a:r>
            <a:r>
              <a:rPr lang="en-US" altLang="ko-KR" dirty="0" err="1" smtClean="0"/>
              <a:t>cite_count</a:t>
            </a:r>
            <a:r>
              <a:rPr lang="en-US" altLang="ko-KR" dirty="0" smtClean="0"/>
              <a:t>;</a:t>
            </a:r>
          </a:p>
          <a:p>
            <a:pPr marL="0" indent="0">
              <a:buNone/>
            </a:pPr>
            <a:r>
              <a:rPr lang="en-US" altLang="ko-KR" dirty="0" smtClean="0"/>
              <a:t>;;;</a:t>
            </a:r>
            <a:r>
              <a:rPr lang="ko-KR" altLang="en-US" dirty="0" smtClean="0"/>
              <a:t>해당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명령어를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수행하면 물어보지 않고 바로 명령을 수행하여 버림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마지막으로 </a:t>
            </a:r>
            <a:r>
              <a:rPr lang="ko-KR" altLang="en-US" dirty="0" err="1" smtClean="0"/>
              <a:t>세선을</a:t>
            </a:r>
            <a:r>
              <a:rPr lang="ko-KR" altLang="en-US" dirty="0" smtClean="0"/>
              <a:t> 종료하려면</a:t>
            </a:r>
            <a:r>
              <a:rPr lang="en-US" altLang="ko-KR" dirty="0" smtClean="0"/>
              <a:t>,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hive&gt;exit; </a:t>
            </a:r>
            <a:r>
              <a:rPr lang="ko-KR" altLang="en-US" dirty="0" smtClean="0"/>
              <a:t>하면 모든 내용이 끝남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747081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HIVE QL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하이브는</a:t>
            </a:r>
            <a:r>
              <a:rPr lang="en-US" altLang="ko-KR" dirty="0" smtClean="0"/>
              <a:t> DB</a:t>
            </a:r>
            <a:r>
              <a:rPr lang="ko-KR" altLang="en-US" dirty="0" smtClean="0"/>
              <a:t>를 물리적으로 </a:t>
            </a:r>
            <a:r>
              <a:rPr lang="en-US" altLang="ko-KR" dirty="0" smtClean="0"/>
              <a:t>/user/hive/warehouse </a:t>
            </a:r>
            <a:r>
              <a:rPr lang="ko-KR" altLang="en-US" dirty="0" err="1" smtClean="0"/>
              <a:t>디렉토리에</a:t>
            </a:r>
            <a:r>
              <a:rPr lang="ko-KR" altLang="en-US" dirty="0" smtClean="0"/>
              <a:t> 저장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err="1" smtClean="0"/>
              <a:t>하이브는</a:t>
            </a:r>
            <a:r>
              <a:rPr lang="ko-KR" altLang="en-US" dirty="0" smtClean="0"/>
              <a:t> 파티션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디렉토리구성에</a:t>
            </a:r>
            <a:r>
              <a:rPr lang="ko-KR" altLang="en-US" dirty="0" smtClean="0"/>
              <a:t> 따른</a:t>
            </a:r>
            <a:r>
              <a:rPr lang="en-US" altLang="ko-KR" dirty="0" smtClean="0"/>
              <a:t>)</a:t>
            </a:r>
            <a:r>
              <a:rPr lang="ko-KR" altLang="en-US" dirty="0" smtClean="0"/>
              <a:t>별로 관리를 함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이는 </a:t>
            </a:r>
            <a:r>
              <a:rPr lang="en-US" altLang="ko-KR" dirty="0" smtClean="0"/>
              <a:t>MR Job</a:t>
            </a:r>
            <a:r>
              <a:rPr lang="ko-KR" altLang="en-US" dirty="0" smtClean="0"/>
              <a:t>을 효율적으로 처리하도록 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610537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HIVE QL(data type)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TINTINT – 1byte </a:t>
            </a:r>
            <a:r>
              <a:rPr lang="ko-KR" altLang="en-US" dirty="0" smtClean="0"/>
              <a:t>정수</a:t>
            </a:r>
            <a:endParaRPr lang="en-US" altLang="ko-KR" dirty="0" smtClean="0"/>
          </a:p>
          <a:p>
            <a:r>
              <a:rPr lang="en-US" altLang="ko-KR" dirty="0" smtClean="0"/>
              <a:t>SMALLINT – 2byte </a:t>
            </a:r>
            <a:r>
              <a:rPr lang="ko-KR" altLang="en-US" dirty="0" smtClean="0"/>
              <a:t>정수</a:t>
            </a:r>
            <a:endParaRPr lang="en-US" altLang="ko-KR" dirty="0" smtClean="0"/>
          </a:p>
          <a:p>
            <a:r>
              <a:rPr lang="en-US" altLang="ko-KR" dirty="0" smtClean="0"/>
              <a:t>INT</a:t>
            </a:r>
            <a:r>
              <a:rPr lang="ko-KR" altLang="en-US" dirty="0" smtClean="0"/>
              <a:t> </a:t>
            </a:r>
            <a:r>
              <a:rPr lang="en-US" altLang="ko-KR" dirty="0" smtClean="0"/>
              <a:t>-4 byte</a:t>
            </a:r>
            <a:r>
              <a:rPr lang="ko-KR" altLang="en-US" dirty="0" smtClean="0"/>
              <a:t>정수</a:t>
            </a:r>
            <a:endParaRPr lang="en-US" altLang="ko-KR" dirty="0" smtClean="0"/>
          </a:p>
          <a:p>
            <a:r>
              <a:rPr lang="en-US" altLang="ko-KR" dirty="0" smtClean="0"/>
              <a:t>BIGINT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8byte </a:t>
            </a:r>
            <a:r>
              <a:rPr lang="ko-KR" altLang="en-US" dirty="0" smtClean="0"/>
              <a:t>정수</a:t>
            </a:r>
            <a:endParaRPr lang="en-US" altLang="ko-KR" dirty="0" smtClean="0"/>
          </a:p>
          <a:p>
            <a:r>
              <a:rPr lang="en-US" altLang="ko-KR" dirty="0" smtClean="0"/>
              <a:t>DOUBLE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두배</a:t>
            </a:r>
            <a:r>
              <a:rPr lang="ko-KR" altLang="en-US" dirty="0" smtClean="0"/>
              <a:t> 정밀도 부동소수점</a:t>
            </a:r>
            <a:endParaRPr lang="en-US" altLang="ko-KR" dirty="0" smtClean="0"/>
          </a:p>
          <a:p>
            <a:r>
              <a:rPr lang="en-US" altLang="ko-KR" dirty="0" smtClean="0"/>
              <a:t>STRING -</a:t>
            </a:r>
            <a:r>
              <a:rPr lang="ko-KR" altLang="en-US" dirty="0" smtClean="0"/>
              <a:t>문자열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95183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HIVE QL(data type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Boolean type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TINYINT</a:t>
            </a:r>
            <a:r>
              <a:rPr lang="ko-KR" altLang="en-US" dirty="0" smtClean="0"/>
              <a:t>로 사용하여 처리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각 파티션에 있는 데이터 크기나 사용하려는 샘플 데이터 크기에 따라 </a:t>
            </a:r>
            <a:r>
              <a:rPr lang="en-US" altLang="ko-KR" dirty="0" smtClean="0"/>
              <a:t>bucket</a:t>
            </a:r>
            <a:r>
              <a:rPr lang="ko-KR" altLang="en-US" dirty="0" smtClean="0"/>
              <a:t>으로 쪼개어 할당한다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r>
              <a:rPr lang="en-US" altLang="ko-KR" sz="2800" dirty="0" smtClean="0"/>
              <a:t>hive&gt;CLUSTERED BY (</a:t>
            </a:r>
            <a:r>
              <a:rPr lang="en-US" altLang="ko-KR" sz="2800" dirty="0" err="1" smtClean="0"/>
              <a:t>userid</a:t>
            </a:r>
            <a:r>
              <a:rPr lang="en-US" altLang="ko-KR" sz="2800" dirty="0" smtClean="0"/>
              <a:t>) INTO 32 BUCKETS;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9458317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HIVE QL(data type</a:t>
            </a:r>
            <a:r>
              <a:rPr lang="ko-KR" altLang="en-US" dirty="0"/>
              <a:t>처리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ROW FORMAT</a:t>
            </a:r>
            <a:r>
              <a:rPr lang="ko-KR" altLang="en-US" dirty="0" smtClean="0"/>
              <a:t>절은 </a:t>
            </a:r>
            <a:r>
              <a:rPr lang="en-US" altLang="ko-KR" dirty="0" smtClean="0"/>
              <a:t>HIVE</a:t>
            </a:r>
            <a:r>
              <a:rPr lang="ko-KR" altLang="en-US" dirty="0" smtClean="0"/>
              <a:t>에 데이터가 </a:t>
            </a:r>
            <a:r>
              <a:rPr lang="ko-KR" altLang="en-US" dirty="0" err="1" smtClean="0"/>
              <a:t>행별로</a:t>
            </a:r>
            <a:r>
              <a:rPr lang="ko-KR" altLang="en-US" dirty="0" smtClean="0"/>
              <a:t> 어떻데 저장되는지 알려 준다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-</a:t>
            </a:r>
            <a:r>
              <a:rPr lang="ko-KR" altLang="en-US" dirty="0" smtClean="0"/>
              <a:t>필드를 구분하기 위해 </a:t>
            </a:r>
            <a:r>
              <a:rPr lang="en-US" altLang="ko-KR" dirty="0" smtClean="0"/>
              <a:t>001(ctrl-A)</a:t>
            </a:r>
            <a:r>
              <a:rPr lang="ko-KR" altLang="en-US" dirty="0" smtClean="0"/>
              <a:t>의 아스키 값과 </a:t>
            </a:r>
            <a:r>
              <a:rPr lang="ko-KR" altLang="en-US" dirty="0" err="1" smtClean="0"/>
              <a:t>필드구분자로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tab</a:t>
            </a:r>
            <a:r>
              <a:rPr lang="ko-KR" altLang="en-US" dirty="0" smtClean="0"/>
              <a:t>문자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행구분자로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개행문자를</a:t>
            </a:r>
            <a:r>
              <a:rPr lang="ko-KR" altLang="en-US" dirty="0" smtClean="0"/>
              <a:t> 사용한다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&gt;ROW FORMAT DELIMITED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FIELDS TERMINATED BY ‘\t’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LINES TERMINATED BY ‘\n’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140673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HIVE QL(data type</a:t>
            </a:r>
            <a:r>
              <a:rPr lang="ko-KR" altLang="en-US" dirty="0"/>
              <a:t>처리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마지막으로 데이터를 저장하기 위해 파일 </a:t>
            </a:r>
            <a:r>
              <a:rPr lang="ko-KR" altLang="en-US" dirty="0" err="1" smtClean="0"/>
              <a:t>포멧을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Hive</a:t>
            </a:r>
            <a:r>
              <a:rPr lang="ko-KR" altLang="en-US" dirty="0" smtClean="0"/>
              <a:t>에 알려 준다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&gt;STORED AS SEQUENCEFILES;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47342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HIVE QL(data </a:t>
            </a:r>
            <a:r>
              <a:rPr lang="en-US" altLang="ko-KR" dirty="0" smtClean="0"/>
              <a:t>type</a:t>
            </a:r>
            <a:r>
              <a:rPr lang="ko-KR" altLang="en-US" dirty="0" smtClean="0"/>
              <a:t>에 의한 생성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 smtClean="0"/>
              <a:t>Hive&gt;CREATE TABLE </a:t>
            </a:r>
            <a:r>
              <a:rPr lang="en-US" altLang="ko-KR" dirty="0" err="1" smtClean="0"/>
              <a:t>page_view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viewTime</a:t>
            </a:r>
            <a:r>
              <a:rPr lang="en-US" altLang="ko-KR" dirty="0" smtClean="0"/>
              <a:t> INT, </a:t>
            </a:r>
            <a:r>
              <a:rPr lang="en-US" altLang="ko-KR" dirty="0" err="1" smtClean="0"/>
              <a:t>userid</a:t>
            </a:r>
            <a:r>
              <a:rPr lang="en-US" altLang="ko-KR" dirty="0" smtClean="0"/>
              <a:t> BIGINT, </a:t>
            </a:r>
            <a:r>
              <a:rPr lang="en-US" altLang="ko-KR" dirty="0" err="1" smtClean="0"/>
              <a:t>page_url</a:t>
            </a:r>
            <a:r>
              <a:rPr lang="en-US" altLang="ko-KR" dirty="0" smtClean="0"/>
              <a:t> STRING, </a:t>
            </a:r>
            <a:r>
              <a:rPr lang="en-US" altLang="ko-KR" dirty="0" err="1" smtClean="0"/>
              <a:t>reference_url</a:t>
            </a:r>
            <a:r>
              <a:rPr lang="en-US" altLang="ko-KR" dirty="0" smtClean="0"/>
              <a:t> STRING, </a:t>
            </a:r>
            <a:r>
              <a:rPr lang="en-US" altLang="ko-KR" dirty="0" err="1" smtClean="0"/>
              <a:t>ip</a:t>
            </a:r>
            <a:r>
              <a:rPr lang="en-US" altLang="ko-KR" dirty="0" smtClean="0"/>
              <a:t> STRING COMMENT ‘IP Address of the User’)</a:t>
            </a:r>
          </a:p>
          <a:p>
            <a:pPr marL="0" indent="0">
              <a:buNone/>
            </a:pPr>
            <a:r>
              <a:rPr lang="en-US" altLang="ko-KR" dirty="0" smtClean="0"/>
              <a:t>COMMENT ‘This is the page view table’</a:t>
            </a:r>
          </a:p>
          <a:p>
            <a:pPr marL="0" indent="0">
              <a:buNone/>
            </a:pPr>
            <a:r>
              <a:rPr lang="en-US" altLang="ko-KR" dirty="0" smtClean="0"/>
              <a:t>PARTITIONED BY (</a:t>
            </a:r>
            <a:r>
              <a:rPr lang="en-US" altLang="ko-KR" dirty="0" err="1" smtClean="0"/>
              <a:t>dt</a:t>
            </a:r>
            <a:r>
              <a:rPr lang="en-US" altLang="ko-KR" dirty="0" smtClean="0"/>
              <a:t> STRING, country STRING)</a:t>
            </a:r>
          </a:p>
          <a:p>
            <a:pPr marL="0" indent="0">
              <a:buNone/>
            </a:pPr>
            <a:r>
              <a:rPr lang="en-US" altLang="ko-KR" dirty="0" smtClean="0"/>
              <a:t>CLUSTERED BY (</a:t>
            </a:r>
            <a:r>
              <a:rPr lang="en-US" altLang="ko-KR" dirty="0" err="1" smtClean="0"/>
              <a:t>userid</a:t>
            </a:r>
            <a:r>
              <a:rPr lang="en-US" altLang="ko-KR" dirty="0" smtClean="0"/>
              <a:t>) INTO 32 BUCKETS</a:t>
            </a:r>
          </a:p>
          <a:p>
            <a:pPr marL="0" indent="0">
              <a:buNone/>
            </a:pPr>
            <a:r>
              <a:rPr lang="en-US" altLang="ko-KR" dirty="0" smtClean="0"/>
              <a:t>ROW FORMAT DELIMITED</a:t>
            </a:r>
          </a:p>
          <a:p>
            <a:pPr marL="0" indent="0">
              <a:buNone/>
            </a:pPr>
            <a:r>
              <a:rPr lang="en-US" altLang="ko-KR" dirty="0" smtClean="0"/>
              <a:t>FIELDS TERMINATED BY ‘\t’</a:t>
            </a:r>
          </a:p>
          <a:p>
            <a:pPr marL="0" indent="0">
              <a:buNone/>
            </a:pPr>
            <a:r>
              <a:rPr lang="en-US" altLang="ko-KR" dirty="0" smtClean="0"/>
              <a:t>LINES TERMINATED BY ‘\n’</a:t>
            </a:r>
          </a:p>
          <a:p>
            <a:pPr marL="0" indent="0">
              <a:buNone/>
            </a:pPr>
            <a:r>
              <a:rPr lang="en-US" altLang="ko-KR" dirty="0" smtClean="0"/>
              <a:t>STORED AS SEQUENCEFILE;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26476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HIVE </a:t>
            </a:r>
            <a:r>
              <a:rPr lang="en-US" altLang="ko-KR" dirty="0" smtClean="0"/>
              <a:t>QL(</a:t>
            </a:r>
            <a:r>
              <a:rPr lang="ko-KR" altLang="en-US" dirty="0" smtClean="0"/>
              <a:t>변경자 추가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&gt;</a:t>
            </a:r>
            <a:r>
              <a:rPr lang="en-US" altLang="ko-KR" dirty="0"/>
              <a:t> </a:t>
            </a:r>
            <a:r>
              <a:rPr lang="en-US" altLang="ko-KR" dirty="0" smtClean="0"/>
              <a:t>hive&gt;CREATE EXTERNAL TABLE </a:t>
            </a:r>
            <a:r>
              <a:rPr lang="en-US" altLang="ko-KR" dirty="0" err="1"/>
              <a:t>page_view</a:t>
            </a:r>
            <a:r>
              <a:rPr lang="en-US" altLang="ko-KR" dirty="0"/>
              <a:t>(</a:t>
            </a:r>
            <a:r>
              <a:rPr lang="en-US" altLang="ko-KR" dirty="0" err="1"/>
              <a:t>viewTime</a:t>
            </a:r>
            <a:r>
              <a:rPr lang="en-US" altLang="ko-KR" dirty="0"/>
              <a:t> INT, </a:t>
            </a:r>
            <a:r>
              <a:rPr lang="en-US" altLang="ko-KR" dirty="0" err="1"/>
              <a:t>userid</a:t>
            </a:r>
            <a:r>
              <a:rPr lang="en-US" altLang="ko-KR" dirty="0"/>
              <a:t> BIGINT, </a:t>
            </a:r>
            <a:r>
              <a:rPr lang="en-US" altLang="ko-KR" dirty="0" err="1"/>
              <a:t>page_url</a:t>
            </a:r>
            <a:r>
              <a:rPr lang="en-US" altLang="ko-KR" dirty="0"/>
              <a:t> STRING, </a:t>
            </a:r>
            <a:r>
              <a:rPr lang="en-US" altLang="ko-KR" dirty="0" err="1"/>
              <a:t>reference_url</a:t>
            </a:r>
            <a:r>
              <a:rPr lang="en-US" altLang="ko-KR" dirty="0"/>
              <a:t> STRING, </a:t>
            </a:r>
            <a:r>
              <a:rPr lang="en-US" altLang="ko-KR" dirty="0" err="1"/>
              <a:t>ip</a:t>
            </a:r>
            <a:r>
              <a:rPr lang="en-US" altLang="ko-KR" dirty="0"/>
              <a:t> </a:t>
            </a:r>
            <a:r>
              <a:rPr lang="en-US" altLang="ko-KR" dirty="0" smtClean="0"/>
              <a:t>STRING)</a:t>
            </a:r>
          </a:p>
          <a:p>
            <a:pPr marL="0" indent="0">
              <a:buNone/>
            </a:pPr>
            <a:r>
              <a:rPr lang="en-US" altLang="ko-KR" dirty="0" smtClean="0"/>
              <a:t>&gt;LOCATION ‘/patch/to/existing/table/in/HDFS’;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2302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33880" t="18634" r="25543" b="9967"/>
          <a:stretch>
            <a:fillRect/>
          </a:stretch>
        </p:blipFill>
        <p:spPr bwMode="auto">
          <a:xfrm>
            <a:off x="1187624" y="116632"/>
            <a:ext cx="7436119" cy="6552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2606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HiveQL</a:t>
            </a:r>
            <a:r>
              <a:rPr lang="ko-KR" altLang="en-US" dirty="0" smtClean="0"/>
              <a:t>명령어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테이블 스키마 확인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&gt;DESCRIBE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page_view</a:t>
            </a:r>
            <a:r>
              <a:rPr lang="en-US" altLang="ko-KR" dirty="0" smtClean="0"/>
              <a:t>;</a:t>
            </a:r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테이블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 변경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&gt;ALTER TABLE </a:t>
            </a:r>
            <a:r>
              <a:rPr lang="en-US" altLang="ko-KR" dirty="0" err="1" smtClean="0"/>
              <a:t>page_view</a:t>
            </a:r>
            <a:r>
              <a:rPr lang="en-US" altLang="ko-KR" dirty="0" smtClean="0"/>
              <a:t> RENAME TO </a:t>
            </a:r>
            <a:r>
              <a:rPr lang="en-US" altLang="ko-KR" dirty="0" err="1" smtClean="0"/>
              <a:t>pv</a:t>
            </a:r>
            <a:r>
              <a:rPr lang="en-US" altLang="ko-KR" dirty="0" smtClean="0"/>
              <a:t>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587450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HiveQL</a:t>
            </a:r>
            <a:r>
              <a:rPr lang="ko-KR" altLang="en-US" dirty="0"/>
              <a:t>명령어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새로운 칼럼 추가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&gt;ALTER TABLE </a:t>
            </a:r>
            <a:r>
              <a:rPr lang="en-US" altLang="ko-KR" dirty="0" err="1" smtClean="0"/>
              <a:t>page_view</a:t>
            </a:r>
            <a:r>
              <a:rPr lang="en-US" altLang="ko-KR" dirty="0" smtClean="0"/>
              <a:t> ADD COLUMNS (</a:t>
            </a:r>
            <a:r>
              <a:rPr lang="en-US" altLang="ko-KR" dirty="0" err="1" smtClean="0"/>
              <a:t>newcol</a:t>
            </a:r>
            <a:r>
              <a:rPr lang="en-US" altLang="ko-KR" dirty="0" smtClean="0"/>
              <a:t> STRING);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 smtClean="0"/>
              <a:t>파티션</a:t>
            </a:r>
            <a:r>
              <a:rPr lang="en-US" altLang="ko-KR" dirty="0" smtClean="0"/>
              <a:t> </a:t>
            </a:r>
            <a:r>
              <a:rPr lang="ko-KR" altLang="en-US" dirty="0" smtClean="0"/>
              <a:t>삭제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&gt;ALTER TABLE </a:t>
            </a:r>
            <a:r>
              <a:rPr lang="en-US" altLang="ko-KR" dirty="0" err="1" smtClean="0"/>
              <a:t>page_view</a:t>
            </a:r>
            <a:r>
              <a:rPr lang="en-US" altLang="ko-KR" dirty="0" smtClean="0"/>
              <a:t> DROP PARTITION (</a:t>
            </a:r>
            <a:r>
              <a:rPr lang="en-US" altLang="ko-KR" dirty="0" err="1" smtClean="0"/>
              <a:t>dt</a:t>
            </a:r>
            <a:r>
              <a:rPr lang="en-US" altLang="ko-KR" dirty="0" smtClean="0"/>
              <a:t>=‘2009-09-01’);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053020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HiveQL</a:t>
            </a:r>
            <a:r>
              <a:rPr lang="ko-KR" altLang="en-US" dirty="0"/>
              <a:t>명령어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 smtClean="0"/>
              <a:t>전체</a:t>
            </a:r>
            <a:r>
              <a:rPr lang="en-US" altLang="ko-KR" dirty="0" smtClean="0"/>
              <a:t> </a:t>
            </a:r>
            <a:r>
              <a:rPr lang="ko-KR" altLang="en-US" dirty="0" smtClean="0"/>
              <a:t>테이블 삭제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&gt;DROP TABLE </a:t>
            </a:r>
            <a:r>
              <a:rPr lang="en-US" altLang="ko-KR" dirty="0" err="1" smtClean="0"/>
              <a:t>page_view</a:t>
            </a:r>
            <a:r>
              <a:rPr lang="en-US" altLang="ko-KR" dirty="0" smtClean="0"/>
              <a:t>;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smtClean="0"/>
              <a:t>Hive</a:t>
            </a:r>
            <a:r>
              <a:rPr lang="ko-KR" altLang="en-US" dirty="0" smtClean="0"/>
              <a:t>에 관리되는 테이블을 조회하기 위해서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&gt;SHOW TABLES;</a:t>
            </a:r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지정한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패턴과 일치하는 </a:t>
            </a:r>
            <a:r>
              <a:rPr lang="ko-KR" altLang="en-US" dirty="0" err="1" smtClean="0"/>
              <a:t>테이블명으로</a:t>
            </a:r>
            <a:r>
              <a:rPr lang="ko-KR" altLang="en-US" dirty="0" smtClean="0"/>
              <a:t> 조회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&gt;SHOW TABLES ‘page_.*’;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062509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HiveQL</a:t>
            </a:r>
            <a:r>
              <a:rPr lang="ko-KR" altLang="en-US" dirty="0"/>
              <a:t>명령어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데이터</a:t>
            </a:r>
            <a:r>
              <a:rPr lang="en-US" altLang="ko-KR" dirty="0" smtClean="0"/>
              <a:t> </a:t>
            </a:r>
            <a:r>
              <a:rPr lang="ko-KR" altLang="en-US" dirty="0" smtClean="0"/>
              <a:t>로드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&gt;LOAD</a:t>
            </a:r>
            <a:r>
              <a:rPr lang="ko-KR" altLang="en-US" dirty="0" smtClean="0"/>
              <a:t> </a:t>
            </a:r>
            <a:r>
              <a:rPr lang="en-US" altLang="ko-KR" dirty="0" smtClean="0"/>
              <a:t>DATA LOCAL INPATH ‘page_view.txt’</a:t>
            </a:r>
          </a:p>
          <a:p>
            <a:pPr marL="0" indent="0">
              <a:buNone/>
            </a:pPr>
            <a:r>
              <a:rPr lang="en-US" altLang="ko-KR" dirty="0" smtClean="0"/>
              <a:t>&gt;OVERWRITE INTO TABLE </a:t>
            </a:r>
            <a:r>
              <a:rPr lang="en-US" altLang="ko-KR" dirty="0" err="1" smtClean="0"/>
              <a:t>page_view</a:t>
            </a:r>
            <a:r>
              <a:rPr lang="en-US" altLang="ko-KR" dirty="0" smtClean="0"/>
              <a:t>;</a:t>
            </a:r>
          </a:p>
          <a:p>
            <a:pPr marL="0" indent="0">
              <a:buNone/>
            </a:pPr>
            <a:r>
              <a:rPr lang="en-US" altLang="ko-KR" dirty="0" smtClean="0"/>
              <a:t>;;;</a:t>
            </a:r>
            <a:r>
              <a:rPr lang="ko-KR" altLang="en-US" dirty="0" smtClean="0"/>
              <a:t>이것은 로컬파일의 데이터인 </a:t>
            </a:r>
            <a:r>
              <a:rPr lang="en-US" altLang="ko-KR" dirty="0" smtClean="0"/>
              <a:t>page_view.txt</a:t>
            </a:r>
            <a:r>
              <a:rPr lang="ko-KR" altLang="en-US" dirty="0" smtClean="0"/>
              <a:t>파일을 </a:t>
            </a:r>
            <a:r>
              <a:rPr lang="en-US" altLang="ko-KR" dirty="0" err="1" smtClean="0"/>
              <a:t>page_view</a:t>
            </a:r>
            <a:r>
              <a:rPr lang="ko-KR" altLang="en-US" dirty="0" smtClean="0"/>
              <a:t>테이블에 </a:t>
            </a:r>
            <a:r>
              <a:rPr lang="ko-KR" altLang="en-US" dirty="0" err="1" smtClean="0"/>
              <a:t>로드된다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412874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HiveQL</a:t>
            </a:r>
            <a:r>
              <a:rPr lang="ko-KR" altLang="en-US" dirty="0"/>
              <a:t>명령어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만약 </a:t>
            </a:r>
            <a:r>
              <a:rPr lang="en-US" altLang="ko-KR" dirty="0" smtClean="0"/>
              <a:t>LOCAL</a:t>
            </a:r>
            <a:r>
              <a:rPr lang="ko-KR" altLang="en-US" dirty="0" smtClean="0"/>
              <a:t>변경자를 빼면 로컬 파일시스템 대신에 </a:t>
            </a:r>
            <a:r>
              <a:rPr lang="en-US" altLang="ko-KR" dirty="0" smtClean="0"/>
              <a:t>HDFS</a:t>
            </a:r>
            <a:r>
              <a:rPr lang="ko-KR" altLang="en-US" dirty="0" smtClean="0"/>
              <a:t>에서 해당파일을 가져온다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 </a:t>
            </a:r>
            <a:r>
              <a:rPr lang="en-US" altLang="ko-KR" dirty="0" smtClean="0"/>
              <a:t>LOAD</a:t>
            </a:r>
            <a:r>
              <a:rPr lang="ko-KR" altLang="en-US" dirty="0" smtClean="0"/>
              <a:t>데이터 명령어에 데이터가 테이블의 특정 파티션에 로드 되도록 지정할 수 있음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&gt;LOAD DATA INPATH ‘page_view.txt’</a:t>
            </a:r>
          </a:p>
          <a:p>
            <a:pPr marL="0" indent="0">
              <a:buNone/>
            </a:pPr>
            <a:r>
              <a:rPr lang="en-US" altLang="ko-KR" dirty="0" smtClean="0"/>
              <a:t>&gt;OVERWRITE INTO TABLE </a:t>
            </a:r>
            <a:r>
              <a:rPr lang="en-US" altLang="ko-KR" dirty="0" err="1" smtClean="0"/>
              <a:t>page_view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&gt;PARTITION (</a:t>
            </a:r>
            <a:r>
              <a:rPr lang="en-US" altLang="ko-KR" dirty="0" err="1" smtClean="0"/>
              <a:t>dt</a:t>
            </a:r>
            <a:r>
              <a:rPr lang="en-US" altLang="ko-KR" dirty="0" smtClean="0"/>
              <a:t>=‘2009-09-01’,country=‘US’);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138038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HiveQL</a:t>
            </a:r>
            <a:r>
              <a:rPr lang="ko-KR" altLang="en-US" dirty="0"/>
              <a:t>명령어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로컬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파일시스템에서 데이터를 </a:t>
            </a:r>
            <a:r>
              <a:rPr lang="ko-KR" altLang="en-US" dirty="0" err="1" smtClean="0"/>
              <a:t>처리할때</a:t>
            </a:r>
            <a:r>
              <a:rPr lang="ko-KR" altLang="en-US" dirty="0" smtClean="0"/>
              <a:t> </a:t>
            </a:r>
            <a:r>
              <a:rPr lang="en-US" altLang="ko-KR" dirty="0" smtClean="0"/>
              <a:t>Hive CLI</a:t>
            </a:r>
            <a:r>
              <a:rPr lang="ko-KR" altLang="en-US" dirty="0" smtClean="0"/>
              <a:t>에서 로컬 유닉스 명령어 사용가능</a:t>
            </a:r>
            <a:r>
              <a:rPr lang="en-US" altLang="ko-KR" dirty="0" smtClean="0"/>
              <a:t>(!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붙혀야</a:t>
            </a:r>
            <a:r>
              <a:rPr lang="ko-KR" altLang="en-US" dirty="0" smtClean="0"/>
              <a:t> 함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r>
              <a:rPr lang="en-US" altLang="ko-KR" dirty="0" smtClean="0"/>
              <a:t>&gt;!ls;</a:t>
            </a:r>
          </a:p>
          <a:p>
            <a:pPr marL="0" indent="0">
              <a:buNone/>
            </a:pPr>
            <a:r>
              <a:rPr lang="ko-KR" altLang="en-US" dirty="0" smtClean="0"/>
              <a:t>파일의 앞에 내용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기본</a:t>
            </a:r>
            <a:r>
              <a:rPr lang="en-US" altLang="ko-KR" dirty="0" smtClean="0"/>
              <a:t>10</a:t>
            </a:r>
            <a:r>
              <a:rPr lang="ko-KR" altLang="en-US" dirty="0" smtClean="0"/>
              <a:t>줄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출력하기 위한 </a:t>
            </a:r>
            <a:r>
              <a:rPr lang="en-US" altLang="ko-KR" dirty="0" smtClean="0"/>
              <a:t>head</a:t>
            </a:r>
            <a:r>
              <a:rPr lang="ko-KR" altLang="en-US" dirty="0" smtClean="0"/>
              <a:t>명령어는</a:t>
            </a:r>
            <a:r>
              <a:rPr lang="en-US" altLang="ko-KR" dirty="0" smtClean="0"/>
              <a:t>,</a:t>
            </a:r>
          </a:p>
          <a:p>
            <a:pPr marL="0" indent="0">
              <a:buNone/>
            </a:pPr>
            <a:r>
              <a:rPr lang="en-US" altLang="ko-KR" dirty="0" smtClean="0"/>
              <a:t>&gt;!head </a:t>
            </a:r>
            <a:r>
              <a:rPr lang="en-US" altLang="ko-KR" dirty="0" err="1" smtClean="0"/>
              <a:t>hive_result</a:t>
            </a:r>
            <a:r>
              <a:rPr lang="en-US" altLang="ko-KR" dirty="0" smtClean="0"/>
              <a:t>;</a:t>
            </a:r>
          </a:p>
          <a:p>
            <a:pPr marL="0" indent="0">
              <a:buNone/>
            </a:pPr>
            <a:r>
              <a:rPr lang="en-US" altLang="ko-KR" dirty="0" smtClean="0"/>
              <a:t>;;;!</a:t>
            </a:r>
            <a:r>
              <a:rPr lang="ko-KR" altLang="en-US" dirty="0" smtClean="0"/>
              <a:t>의 앞뒤는 공백과 상관없음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276281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HiveQL</a:t>
            </a:r>
            <a:r>
              <a:rPr lang="ko-KR" altLang="en-US" dirty="0"/>
              <a:t>명령어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쿼리수행으로 </a:t>
            </a:r>
            <a:r>
              <a:rPr lang="en-US" altLang="ko-KR" dirty="0" smtClean="0"/>
              <a:t>insert</a:t>
            </a:r>
            <a:r>
              <a:rPr lang="ko-KR" altLang="en-US" dirty="0" smtClean="0"/>
              <a:t>절을 수행하여 저장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&gt;INSERT OVERWRITE TABLE </a:t>
            </a:r>
            <a:r>
              <a:rPr lang="en-US" altLang="ko-KR" dirty="0" err="1" smtClean="0"/>
              <a:t>query_result</a:t>
            </a:r>
            <a:r>
              <a:rPr lang="en-US" altLang="ko-KR" dirty="0" smtClean="0"/>
              <a:t>;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 smtClean="0"/>
              <a:t>테이블 외에 </a:t>
            </a:r>
            <a:r>
              <a:rPr lang="en-US" altLang="ko-KR" dirty="0" smtClean="0"/>
              <a:t>HDFS</a:t>
            </a:r>
            <a:r>
              <a:rPr lang="ko-KR" altLang="en-US" dirty="0" smtClean="0"/>
              <a:t>에 있는 </a:t>
            </a:r>
            <a:r>
              <a:rPr lang="ko-KR" altLang="en-US" dirty="0" err="1" smtClean="0"/>
              <a:t>디렉토리에</a:t>
            </a:r>
            <a:r>
              <a:rPr lang="ko-KR" altLang="en-US" dirty="0" smtClean="0"/>
              <a:t> 수행결과를 저장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&gt;INSERT OVERWRITE DIRECTORY ‘/</a:t>
            </a:r>
            <a:r>
              <a:rPr lang="en-US" altLang="ko-KR" dirty="0" err="1" smtClean="0"/>
              <a:t>hdfs_dir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query_result</a:t>
            </a:r>
            <a:r>
              <a:rPr lang="en-US" altLang="ko-KR" dirty="0" smtClean="0"/>
              <a:t>’;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28503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HiveQL</a:t>
            </a:r>
            <a:r>
              <a:rPr lang="ko-KR" altLang="en-US" dirty="0"/>
              <a:t>명령어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로컬 </a:t>
            </a:r>
            <a:r>
              <a:rPr lang="ko-KR" altLang="en-US" dirty="0" err="1" smtClean="0"/>
              <a:t>디렉토리에</a:t>
            </a:r>
            <a:r>
              <a:rPr lang="ko-KR" altLang="en-US" dirty="0" smtClean="0"/>
              <a:t> 저장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&gt;INSERT OVERWRITE LOCAL DIRECTORY ‘/</a:t>
            </a:r>
            <a:r>
              <a:rPr lang="en-US" altLang="ko-KR" dirty="0" err="1" smtClean="0"/>
              <a:t>local_dir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query_result</a:t>
            </a:r>
            <a:r>
              <a:rPr lang="en-US" altLang="ko-KR" dirty="0" smtClean="0"/>
              <a:t>’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기본</a:t>
            </a:r>
            <a:r>
              <a:rPr lang="en-US" altLang="ko-KR" dirty="0" smtClean="0"/>
              <a:t> </a:t>
            </a:r>
            <a:r>
              <a:rPr lang="ko-KR" altLang="en-US" dirty="0" smtClean="0"/>
              <a:t>쿼리들은 </a:t>
            </a:r>
            <a:r>
              <a:rPr lang="en-US" altLang="ko-KR" dirty="0" smtClean="0"/>
              <a:t>SQL</a:t>
            </a:r>
            <a:r>
              <a:rPr lang="ko-KR" altLang="en-US" dirty="0" smtClean="0"/>
              <a:t>과 유사함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&gt;INSERT OVERWRITE TABLE </a:t>
            </a:r>
            <a:r>
              <a:rPr lang="en-US" altLang="ko-KR" dirty="0" err="1" smtClean="0"/>
              <a:t>query_result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&gt;SELECT *</a:t>
            </a:r>
          </a:p>
          <a:p>
            <a:pPr marL="0" indent="0">
              <a:buNone/>
            </a:pPr>
            <a:r>
              <a:rPr lang="en-US" altLang="ko-KR" dirty="0" smtClean="0"/>
              <a:t>&gt;FROM </a:t>
            </a:r>
            <a:r>
              <a:rPr lang="en-US" altLang="ko-KR" dirty="0" err="1" smtClean="0"/>
              <a:t>page_view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&gt;</a:t>
            </a:r>
            <a:r>
              <a:rPr lang="en-US" altLang="ko-KR" dirty="0" smtClean="0"/>
              <a:t>WHERE country=‘US”;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618356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HiveQL</a:t>
            </a:r>
            <a:r>
              <a:rPr lang="ko-KR" altLang="en-US" dirty="0"/>
              <a:t>명령어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약간의 차이는 카운트의 사용인데</a:t>
            </a:r>
            <a:r>
              <a:rPr lang="en-US" altLang="ko-KR" dirty="0" smtClean="0"/>
              <a:t>…</a:t>
            </a:r>
          </a:p>
          <a:p>
            <a:pPr marL="0" indent="0">
              <a:buNone/>
            </a:pPr>
            <a:r>
              <a:rPr lang="en-US" altLang="ko-KR" dirty="0" smtClean="0"/>
              <a:t>COUNT(*) </a:t>
            </a:r>
            <a:r>
              <a:rPr lang="en-US" altLang="ko-KR" dirty="0" smtClean="0">
                <a:sym typeface="Wingdings" panose="05000000000000000000" pitchFamily="2" charset="2"/>
              </a:rPr>
              <a:t>COUNT(1) </a:t>
            </a:r>
            <a:r>
              <a:rPr lang="ko-KR" altLang="en-US" dirty="0" smtClean="0">
                <a:sym typeface="Wingdings" panose="05000000000000000000" pitchFamily="2" charset="2"/>
              </a:rPr>
              <a:t>이는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데이터의 개수를 의미한다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&gt;SELECT COUNT(1)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FROM </a:t>
            </a:r>
            <a:r>
              <a:rPr lang="en-US" altLang="ko-KR" dirty="0" err="1" smtClean="0">
                <a:sym typeface="Wingdings" panose="05000000000000000000" pitchFamily="2" charset="2"/>
              </a:rPr>
              <a:t>page_view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WHERE country=‘US’;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029612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HiveQL</a:t>
            </a:r>
            <a:r>
              <a:rPr lang="ko-KR" altLang="en-US" dirty="0"/>
              <a:t>명령어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SQL</a:t>
            </a:r>
            <a:r>
              <a:rPr lang="ko-KR" altLang="en-US" dirty="0" smtClean="0"/>
              <a:t>처럼 </a:t>
            </a:r>
            <a:r>
              <a:rPr lang="en-US" altLang="ko-KR" dirty="0" smtClean="0"/>
              <a:t>GROUP BY</a:t>
            </a:r>
            <a:r>
              <a:rPr lang="ko-KR" altLang="en-US" dirty="0" smtClean="0"/>
              <a:t>를 사용해서 그룹의 집계관련 쿼리를 수행할 수 있음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&gt;SELECT country, COUNT(1)</a:t>
            </a:r>
          </a:p>
          <a:p>
            <a:pPr marL="0" indent="0">
              <a:buNone/>
            </a:pPr>
            <a:r>
              <a:rPr lang="en-US" altLang="ko-KR" dirty="0" smtClean="0"/>
              <a:t>FROM </a:t>
            </a:r>
            <a:r>
              <a:rPr lang="en-US" altLang="ko-KR" dirty="0" err="1" smtClean="0"/>
              <a:t>page_view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GROUP BY country;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5930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33985" t="10234" r="25543" b="2268"/>
          <a:stretch>
            <a:fillRect/>
          </a:stretch>
        </p:blipFill>
        <p:spPr bwMode="auto">
          <a:xfrm>
            <a:off x="1259632" y="116632"/>
            <a:ext cx="7416824" cy="6552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5930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HiveQL</a:t>
            </a:r>
            <a:r>
              <a:rPr lang="ko-KR" altLang="en-US" dirty="0"/>
              <a:t>명령어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나라별로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유일한 사용자</a:t>
            </a:r>
            <a:r>
              <a:rPr lang="en-US" altLang="ko-KR" dirty="0" smtClean="0"/>
              <a:t>ID</a:t>
            </a:r>
            <a:r>
              <a:rPr lang="ko-KR" altLang="en-US" dirty="0" smtClean="0"/>
              <a:t>가 몇 개 있는지 계산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&gt;SELECT country, COUNT(DISTINCT </a:t>
            </a:r>
            <a:r>
              <a:rPr lang="en-US" altLang="ko-KR" dirty="0" err="1" smtClean="0"/>
              <a:t>userid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r>
              <a:rPr lang="en-US" altLang="ko-KR" dirty="0" smtClean="0"/>
              <a:t>FROM </a:t>
            </a:r>
            <a:r>
              <a:rPr lang="en-US" altLang="ko-KR" dirty="0" err="1" smtClean="0"/>
              <a:t>page_view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GROUP BY country;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585914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HiveQL</a:t>
            </a:r>
            <a:r>
              <a:rPr lang="ko-KR" altLang="en-US" dirty="0"/>
              <a:t>명령어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하이브의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연산자는 </a:t>
            </a:r>
            <a:r>
              <a:rPr lang="en-US" altLang="ko-KR" dirty="0" smtClean="0"/>
              <a:t>SQL</a:t>
            </a:r>
            <a:r>
              <a:rPr lang="ko-KR" altLang="en-US" dirty="0" smtClean="0"/>
              <a:t>과 거의 대등함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699087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HiveQL</a:t>
            </a:r>
            <a:r>
              <a:rPr lang="ko-KR" altLang="en-US" dirty="0"/>
              <a:t>명령어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현재 </a:t>
            </a:r>
            <a:r>
              <a:rPr lang="ko-KR" altLang="en-US" dirty="0" err="1" smtClean="0"/>
              <a:t>하이브</a:t>
            </a:r>
            <a:r>
              <a:rPr lang="en-US" altLang="ko-KR" dirty="0" smtClean="0"/>
              <a:t>QL</a:t>
            </a:r>
            <a:r>
              <a:rPr lang="ko-KR" altLang="en-US" dirty="0" smtClean="0"/>
              <a:t>만이 </a:t>
            </a:r>
            <a:r>
              <a:rPr lang="en-US" altLang="ko-KR" dirty="0" err="1" smtClean="0"/>
              <a:t>equaljoin</a:t>
            </a:r>
            <a:r>
              <a:rPr lang="ko-KR" altLang="en-US" dirty="0" smtClean="0"/>
              <a:t>을 지원함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&gt;INSERT TABLE </a:t>
            </a:r>
            <a:r>
              <a:rPr lang="en-US" altLang="ko-KR" dirty="0" err="1" smtClean="0"/>
              <a:t>query_result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SELECT </a:t>
            </a:r>
            <a:r>
              <a:rPr lang="en-US" altLang="ko-KR" dirty="0" err="1" smtClean="0"/>
              <a:t>pv</a:t>
            </a:r>
            <a:r>
              <a:rPr lang="en-US" altLang="ko-KR" dirty="0" smtClean="0"/>
              <a:t>.*,</a:t>
            </a:r>
            <a:r>
              <a:rPr lang="en-US" altLang="ko-KR" dirty="0" err="1" smtClean="0"/>
              <a:t>u.gender,u.age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FROM </a:t>
            </a:r>
            <a:r>
              <a:rPr lang="en-US" altLang="ko-KR" dirty="0" err="1" smtClean="0"/>
              <a:t>page_view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pv</a:t>
            </a:r>
            <a:r>
              <a:rPr lang="en-US" altLang="ko-KR" dirty="0" smtClean="0"/>
              <a:t> JOIN user u ON (</a:t>
            </a:r>
            <a:r>
              <a:rPr lang="en-US" altLang="ko-KR" dirty="0" err="1" smtClean="0"/>
              <a:t>pv.userid</a:t>
            </a:r>
            <a:r>
              <a:rPr lang="en-US" altLang="ko-KR" dirty="0" smtClean="0"/>
              <a:t>=u.id);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5944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HiveQL</a:t>
            </a:r>
            <a:r>
              <a:rPr lang="ko-KR" altLang="en-US" dirty="0"/>
              <a:t>명령어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두테이블</a:t>
            </a:r>
            <a:r>
              <a:rPr lang="ko-KR" altLang="en-US" dirty="0" smtClean="0"/>
              <a:t> 이상을 조인하기 위해서는 반복해서 </a:t>
            </a:r>
            <a:r>
              <a:rPr lang="en-US" altLang="ko-KR" dirty="0" smtClean="0"/>
              <a:t>JOIN</a:t>
            </a:r>
            <a:r>
              <a:rPr lang="ko-KR" altLang="en-US" dirty="0" smtClean="0"/>
              <a:t>구문을 사용함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&gt;INSERT OVERWRITE </a:t>
            </a:r>
            <a:r>
              <a:rPr lang="en-US" altLang="ko-KR" dirty="0" err="1" smtClean="0"/>
              <a:t>pv_friends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SELECT </a:t>
            </a:r>
            <a:r>
              <a:rPr lang="en-US" altLang="ko-KR" dirty="0" err="1" smtClean="0"/>
              <a:t>pv</a:t>
            </a:r>
            <a:r>
              <a:rPr lang="en-US" altLang="ko-KR" dirty="0" smtClean="0"/>
              <a:t>.*, </a:t>
            </a:r>
            <a:r>
              <a:rPr lang="en-US" altLang="ko-KR" dirty="0" err="1" smtClean="0"/>
              <a:t>u.gender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u.age,f.friends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FROM </a:t>
            </a:r>
            <a:r>
              <a:rPr lang="en-US" altLang="ko-KR" dirty="0" err="1" smtClean="0"/>
              <a:t>page_view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pv</a:t>
            </a:r>
            <a:r>
              <a:rPr lang="en-US" altLang="ko-KR" dirty="0" smtClean="0"/>
              <a:t> JOIN </a:t>
            </a:r>
            <a:r>
              <a:rPr lang="en-US" altLang="ko-KR" dirty="0" err="1" smtClean="0"/>
              <a:t>iser</a:t>
            </a:r>
            <a:r>
              <a:rPr lang="en-US" altLang="ko-KR" dirty="0" smtClean="0"/>
              <a:t> u ON (</a:t>
            </a:r>
            <a:r>
              <a:rPr lang="en-US" altLang="ko-KR" dirty="0" err="1" smtClean="0"/>
              <a:t>pv.userid</a:t>
            </a:r>
            <a:r>
              <a:rPr lang="en-US" altLang="ko-KR" dirty="0" smtClean="0"/>
              <a:t>=u.id)</a:t>
            </a:r>
            <a:r>
              <a:rPr lang="ko-KR" altLang="en-US" dirty="0" smtClean="0"/>
              <a:t> </a:t>
            </a:r>
            <a:r>
              <a:rPr lang="en-US" altLang="ko-KR" dirty="0" smtClean="0"/>
              <a:t>JOIN </a:t>
            </a:r>
            <a:r>
              <a:rPr lang="en-US" altLang="ko-KR" dirty="0" err="1" smtClean="0"/>
              <a:t>friend_list</a:t>
            </a:r>
            <a:r>
              <a:rPr lang="en-US" altLang="ko-KR" dirty="0" smtClean="0"/>
              <a:t> f ON (u.id=</a:t>
            </a:r>
            <a:r>
              <a:rPr lang="en-US" altLang="ko-KR" dirty="0" err="1" smtClean="0"/>
              <a:t>f.uid</a:t>
            </a:r>
            <a:r>
              <a:rPr lang="en-US" altLang="ko-KR" dirty="0" smtClean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7491926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HiveQL</a:t>
            </a:r>
            <a:r>
              <a:rPr lang="ko-KR" altLang="en-US" dirty="0"/>
              <a:t>명령어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테이블에서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전체데이터가 아닌 샘플데이터를 가져오려면 </a:t>
            </a:r>
            <a:r>
              <a:rPr lang="en-US" altLang="ko-KR" dirty="0" smtClean="0"/>
              <a:t>FROM</a:t>
            </a:r>
            <a:r>
              <a:rPr lang="ko-KR" altLang="en-US" dirty="0" smtClean="0"/>
              <a:t>절에 </a:t>
            </a:r>
            <a:r>
              <a:rPr lang="en-US" altLang="ko-KR" dirty="0" smtClean="0"/>
              <a:t>TABLESAMPLE</a:t>
            </a:r>
            <a:r>
              <a:rPr lang="ko-KR" altLang="en-US" dirty="0" smtClean="0"/>
              <a:t>구문을 사용한다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아래내용은 </a:t>
            </a:r>
            <a:r>
              <a:rPr lang="en-US" altLang="ko-KR" dirty="0" smtClean="0"/>
              <a:t>32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bucket</a:t>
            </a:r>
            <a:r>
              <a:rPr lang="ko-KR" altLang="en-US" dirty="0" smtClean="0"/>
              <a:t>중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</a:t>
            </a:r>
            <a:r>
              <a:rPr lang="en-US" altLang="ko-KR" dirty="0" smtClean="0"/>
              <a:t>bucket</a:t>
            </a:r>
            <a:r>
              <a:rPr lang="ko-KR" altLang="en-US" dirty="0" smtClean="0"/>
              <a:t>에서만 가져온 데이터의 평균값을 구한 예제임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&gt;SELECT </a:t>
            </a:r>
            <a:r>
              <a:rPr lang="en-US" altLang="ko-KR" dirty="0" err="1" smtClean="0"/>
              <a:t>avg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viewTIME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r>
              <a:rPr lang="en-US" altLang="ko-KR" dirty="0" smtClean="0"/>
              <a:t>FROM </a:t>
            </a:r>
            <a:r>
              <a:rPr lang="en-US" altLang="ko-KR" dirty="0" err="1" smtClean="0"/>
              <a:t>page_view</a:t>
            </a:r>
            <a:r>
              <a:rPr lang="en-US" altLang="ko-KR" dirty="0" smtClean="0"/>
              <a:t> TABLESAMPLE(BUCKET 1 OUT OF 32);</a:t>
            </a:r>
          </a:p>
          <a:p>
            <a:pPr marL="0" indent="0">
              <a:buNone/>
            </a:pPr>
            <a:r>
              <a:rPr lang="en-US" altLang="ko-KR" dirty="0" smtClean="0"/>
              <a:t>;;;TABLESAMPLE</a:t>
            </a:r>
            <a:r>
              <a:rPr lang="ko-KR" altLang="en-US" dirty="0" smtClean="0"/>
              <a:t>일반적인 문법은 아래와 같음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&gt;TABLESAMPLE</a:t>
            </a:r>
            <a:r>
              <a:rPr lang="ko-KR" altLang="en-US" dirty="0" smtClean="0"/>
              <a:t> </a:t>
            </a:r>
            <a:r>
              <a:rPr lang="en-US" altLang="ko-KR" dirty="0" smtClean="0"/>
              <a:t>(BUCKET x OUT OF y)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6484307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Hive </a:t>
            </a:r>
            <a:r>
              <a:rPr lang="ko-KR" altLang="en-US" dirty="0" smtClean="0"/>
              <a:t>내장 함수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340768"/>
            <a:ext cx="7632848" cy="5252853"/>
          </a:xfrm>
        </p:spPr>
      </p:pic>
    </p:spTree>
    <p:extLst>
      <p:ext uri="{BB962C8B-B14F-4D97-AF65-F5344CB8AC3E}">
        <p14:creationId xmlns:p14="http://schemas.microsoft.com/office/powerpoint/2010/main" val="41812110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Hive </a:t>
            </a:r>
            <a:r>
              <a:rPr lang="ko-KR" altLang="en-US" dirty="0" smtClean="0"/>
              <a:t>연산자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700808"/>
            <a:ext cx="8229600" cy="3293442"/>
          </a:xfrm>
        </p:spPr>
      </p:pic>
    </p:spTree>
    <p:extLst>
      <p:ext uri="{BB962C8B-B14F-4D97-AF65-F5344CB8AC3E}">
        <p14:creationId xmlns:p14="http://schemas.microsoft.com/office/powerpoint/2010/main" val="35092413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HIVE</a:t>
            </a:r>
            <a:r>
              <a:rPr lang="ko-KR" altLang="en-US" dirty="0" smtClean="0"/>
              <a:t>요약</a:t>
            </a:r>
            <a:r>
              <a:rPr lang="en-US" altLang="ko-KR" dirty="0" smtClean="0"/>
              <a:t>(Summary)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하둡의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대용량의 </a:t>
            </a:r>
            <a:r>
              <a:rPr lang="ko-KR" altLang="en-US" dirty="0" err="1" smtClean="0"/>
              <a:t>확장가능한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아키텍쳐</a:t>
            </a:r>
            <a:r>
              <a:rPr lang="ko-KR" altLang="en-US" dirty="0" smtClean="0"/>
              <a:t> 위에 구성되어 있는 </a:t>
            </a:r>
            <a:r>
              <a:rPr lang="en-US" altLang="ko-KR" dirty="0" smtClean="0"/>
              <a:t>DWH</a:t>
            </a:r>
            <a:r>
              <a:rPr lang="ko-KR" altLang="en-US" dirty="0" smtClean="0"/>
              <a:t>임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구조화 된 데이터에 초점을 맞추면서 </a:t>
            </a:r>
            <a:r>
              <a:rPr lang="ko-KR" altLang="en-US" dirty="0" err="1" smtClean="0"/>
              <a:t>파티션같은</a:t>
            </a:r>
            <a:r>
              <a:rPr lang="ko-KR" altLang="en-US" dirty="0" smtClean="0"/>
              <a:t> 성능향상 기술과 손쉬운 사용언어를 제공한다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105103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HIVE</a:t>
            </a:r>
            <a:r>
              <a:rPr lang="ko-KR" altLang="en-US" dirty="0"/>
              <a:t>요약</a:t>
            </a:r>
            <a:r>
              <a:rPr lang="en-US" altLang="ko-KR" dirty="0"/>
              <a:t>(Summary)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또한 </a:t>
            </a:r>
            <a:r>
              <a:rPr lang="en-US" altLang="ko-KR" dirty="0"/>
              <a:t>JOIN</a:t>
            </a:r>
            <a:r>
              <a:rPr lang="ko-KR" altLang="en-US" dirty="0"/>
              <a:t>같은 기능제공으로 데스크를 쉽게 처리할 수 있도록 함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프로그래머가 아닌 일반 분석가들도 </a:t>
            </a:r>
            <a:r>
              <a:rPr lang="ko-KR" altLang="en-US" dirty="0" err="1"/>
              <a:t>하둡기술을</a:t>
            </a:r>
            <a:r>
              <a:rPr lang="ko-KR" altLang="en-US" dirty="0"/>
              <a:t> 사용할 수 있게</a:t>
            </a:r>
            <a:r>
              <a:rPr lang="en-US" altLang="ko-KR" dirty="0"/>
              <a:t> </a:t>
            </a:r>
            <a:r>
              <a:rPr lang="ko-KR" altLang="en-US" dirty="0"/>
              <a:t>됨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(</a:t>
            </a:r>
            <a:r>
              <a:rPr lang="ko-KR" altLang="en-US" sz="2800" dirty="0" err="1" smtClean="0"/>
              <a:t>페이스북</a:t>
            </a:r>
            <a:r>
              <a:rPr lang="ko-KR" altLang="en-US" sz="2800" dirty="0" smtClean="0"/>
              <a:t> 전 직원의 </a:t>
            </a:r>
            <a:r>
              <a:rPr lang="en-US" altLang="ko-KR" sz="2800" dirty="0" smtClean="0"/>
              <a:t>50%</a:t>
            </a:r>
            <a:r>
              <a:rPr lang="ko-KR" altLang="en-US" sz="2800" dirty="0" smtClean="0"/>
              <a:t>이상이 </a:t>
            </a:r>
            <a:r>
              <a:rPr lang="en-US" altLang="ko-KR" sz="2800" dirty="0" smtClean="0"/>
              <a:t>hive</a:t>
            </a:r>
            <a:r>
              <a:rPr lang="ko-KR" altLang="en-US" sz="2800" dirty="0" smtClean="0"/>
              <a:t>사용자임</a:t>
            </a:r>
            <a:r>
              <a:rPr lang="en-US" altLang="ko-KR" sz="2800" dirty="0" smtClean="0"/>
              <a:t>)</a:t>
            </a:r>
            <a:endParaRPr lang="ko-KR" altLang="en-US" sz="28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662121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</a:t>
            </a:r>
            <a:r>
              <a:rPr lang="en-US" altLang="ko-KR" dirty="0"/>
              <a:t> </a:t>
            </a:r>
            <a:r>
              <a:rPr lang="ko-KR" altLang="en-US" dirty="0" smtClean="0"/>
              <a:t>외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하둡</a:t>
            </a:r>
            <a:r>
              <a:rPr lang="ko-KR" altLang="en-US" dirty="0" smtClean="0"/>
              <a:t> 에코시스템 요약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HBASE : </a:t>
            </a:r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ko-KR" altLang="en-US" dirty="0" smtClean="0"/>
              <a:t>구조화 된 데이터를 </a:t>
            </a:r>
            <a:r>
              <a:rPr lang="ko-KR" altLang="en-US" dirty="0" err="1" smtClean="0"/>
              <a:t>랜덤하게</a:t>
            </a:r>
            <a:r>
              <a:rPr lang="ko-KR" altLang="en-US" dirty="0" smtClean="0"/>
              <a:t> 읽고 쓸 수 있도록 하기 위한 확장 가능한 데이터 스토어임</a:t>
            </a:r>
            <a:r>
              <a:rPr lang="en-US" altLang="ko-KR" dirty="0" smtClean="0"/>
              <a:t>. </a:t>
            </a:r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ko-KR" altLang="en-US" dirty="0" err="1" smtClean="0"/>
              <a:t>구글의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Bigtable</a:t>
            </a:r>
            <a:r>
              <a:rPr lang="ko-KR" altLang="en-US" dirty="0" smtClean="0"/>
              <a:t>을 모델로 했음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ko-KR" altLang="en-US" dirty="0" err="1" smtClean="0"/>
              <a:t>수십억건의</a:t>
            </a:r>
            <a:r>
              <a:rPr lang="ko-KR" altLang="en-US" dirty="0" smtClean="0"/>
              <a:t> 행과 </a:t>
            </a:r>
            <a:r>
              <a:rPr lang="ko-KR" altLang="en-US" dirty="0" err="1" smtClean="0"/>
              <a:t>수백만건의</a:t>
            </a:r>
            <a:r>
              <a:rPr lang="ko-KR" altLang="en-US" dirty="0" smtClean="0"/>
              <a:t> 칼럼을 처리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ko-KR" altLang="en-US" dirty="0" smtClean="0"/>
              <a:t>분산처리 및 </a:t>
            </a:r>
            <a:r>
              <a:rPr lang="ko-KR" altLang="en-US" dirty="0" err="1" smtClean="0"/>
              <a:t>고가용성을</a:t>
            </a:r>
            <a:r>
              <a:rPr lang="ko-KR" altLang="en-US" dirty="0" smtClean="0"/>
              <a:t> 위해 디자인됨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[http://hadoop.apache.org/hbase/]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25683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33985" t="8134" r="25543" b="10667"/>
          <a:stretch>
            <a:fillRect/>
          </a:stretch>
        </p:blipFill>
        <p:spPr bwMode="auto">
          <a:xfrm>
            <a:off x="1043608" y="260648"/>
            <a:ext cx="7416824" cy="6408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5406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</a:t>
            </a:r>
            <a:r>
              <a:rPr lang="en-US" altLang="ko-KR" dirty="0"/>
              <a:t> </a:t>
            </a:r>
            <a:r>
              <a:rPr lang="ko-KR" altLang="en-US" dirty="0"/>
              <a:t>외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하둡</a:t>
            </a:r>
            <a:r>
              <a:rPr lang="ko-KR" altLang="en-US" dirty="0"/>
              <a:t> 에코시스템 요약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err="1" smtClean="0"/>
              <a:t>ZooKeeper</a:t>
            </a:r>
            <a:r>
              <a:rPr lang="en-US" altLang="ko-KR" dirty="0" smtClean="0"/>
              <a:t> :</a:t>
            </a:r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ko-KR" altLang="en-US" dirty="0" smtClean="0"/>
              <a:t>대 규모 분산 애플리케이션을 구성하기 위한 </a:t>
            </a:r>
            <a:r>
              <a:rPr lang="ko-KR" altLang="en-US" dirty="0" err="1" smtClean="0"/>
              <a:t>코디네이션</a:t>
            </a:r>
            <a:r>
              <a:rPr lang="en-US" altLang="ko-KR" dirty="0" smtClean="0"/>
              <a:t>(</a:t>
            </a:r>
            <a:r>
              <a:rPr lang="ko-KR" altLang="en-US" dirty="0" smtClean="0"/>
              <a:t>분산응용프로그램들 사이의 </a:t>
            </a:r>
            <a:r>
              <a:rPr lang="ko-KR" altLang="en-US" dirty="0" err="1" smtClean="0"/>
              <a:t>공유상태들관리</a:t>
            </a:r>
            <a:r>
              <a:rPr lang="en-US" altLang="ko-KR" dirty="0" smtClean="0"/>
              <a:t>) </a:t>
            </a:r>
            <a:r>
              <a:rPr lang="ko-KR" altLang="en-US" dirty="0" smtClean="0"/>
              <a:t>서비스임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ko-KR" altLang="en-US" dirty="0" err="1" smtClean="0"/>
              <a:t>하둡코어</a:t>
            </a:r>
            <a:r>
              <a:rPr lang="ko-KR" altLang="en-US" dirty="0" smtClean="0"/>
              <a:t> 프레임워크는 별개로 사용할 수 있음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ko-KR" altLang="en-US" dirty="0" smtClean="0"/>
              <a:t>각 </a:t>
            </a:r>
            <a:r>
              <a:rPr lang="ko-KR" altLang="en-US" dirty="0" err="1" smtClean="0"/>
              <a:t>노드들간의</a:t>
            </a:r>
            <a:r>
              <a:rPr lang="ko-KR" altLang="en-US" dirty="0" smtClean="0"/>
              <a:t> 공통서비스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설정관리 </a:t>
            </a:r>
            <a:r>
              <a:rPr lang="ko-KR" altLang="en-US" dirty="0" err="1" smtClean="0"/>
              <a:t>네이밍</a:t>
            </a:r>
            <a:r>
              <a:rPr lang="ko-KR" altLang="en-US" dirty="0" smtClean="0"/>
              <a:t> 동기화 그룹서비스를 구현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[http://hadoop.apache.org/zookeeper/]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765224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</a:t>
            </a:r>
            <a:r>
              <a:rPr lang="en-US" altLang="ko-KR" dirty="0"/>
              <a:t> </a:t>
            </a:r>
            <a:r>
              <a:rPr lang="ko-KR" altLang="en-US" dirty="0"/>
              <a:t>외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하둡</a:t>
            </a:r>
            <a:r>
              <a:rPr lang="ko-KR" altLang="en-US" dirty="0"/>
              <a:t> 에코시스템 요약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Cascading-[http://www.cascading.org/]</a:t>
            </a:r>
          </a:p>
          <a:p>
            <a:r>
              <a:rPr lang="en-US" altLang="ko-KR" dirty="0" smtClean="0"/>
              <a:t>Cloudera-[http://www.cloudera.com/]</a:t>
            </a:r>
          </a:p>
          <a:p>
            <a:r>
              <a:rPr lang="en-US" altLang="ko-KR" dirty="0" err="1" smtClean="0"/>
              <a:t>Katta</a:t>
            </a:r>
            <a:r>
              <a:rPr lang="en-US" altLang="ko-KR" dirty="0" smtClean="0"/>
              <a:t>-[http://ketta.sourceforge.net/]</a:t>
            </a:r>
          </a:p>
          <a:p>
            <a:r>
              <a:rPr lang="en-US" altLang="ko-KR" dirty="0" err="1" smtClean="0"/>
              <a:t>CloudBase</a:t>
            </a:r>
            <a:r>
              <a:rPr lang="en-US" altLang="ko-KR" dirty="0" smtClean="0"/>
              <a:t>-[http://cloudbase.sourceforge.net/]</a:t>
            </a:r>
          </a:p>
          <a:p>
            <a:r>
              <a:rPr lang="en-US" altLang="ko-KR" dirty="0" smtClean="0"/>
              <a:t>Aster Data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Greenplum</a:t>
            </a:r>
            <a:r>
              <a:rPr lang="en-US" altLang="ko-KR" dirty="0" smtClean="0"/>
              <a:t>-</a:t>
            </a:r>
          </a:p>
          <a:p>
            <a:pPr marL="0" indent="0">
              <a:buNone/>
            </a:pPr>
            <a:r>
              <a:rPr lang="en-US" altLang="ko-KR" dirty="0" smtClean="0"/>
              <a:t>[http://www.asterdata,com/]</a:t>
            </a:r>
          </a:p>
          <a:p>
            <a:pPr marL="0" indent="0">
              <a:buNone/>
            </a:pPr>
            <a:r>
              <a:rPr lang="en-US" altLang="ko-KR" dirty="0" smtClean="0"/>
              <a:t>[http://www.greenplum.com/]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75704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</a:t>
            </a:r>
            <a:r>
              <a:rPr lang="en-US" altLang="ko-KR" dirty="0"/>
              <a:t> </a:t>
            </a:r>
            <a:r>
              <a:rPr lang="ko-KR" altLang="en-US" dirty="0"/>
              <a:t>외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하둡</a:t>
            </a:r>
            <a:r>
              <a:rPr lang="ko-KR" altLang="en-US" dirty="0"/>
              <a:t> 에코시스템 요약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Hama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Mahout-</a:t>
            </a:r>
          </a:p>
          <a:p>
            <a:pPr marL="0" indent="0">
              <a:buNone/>
            </a:pPr>
            <a:r>
              <a:rPr lang="en-US" altLang="ko-KR" dirty="0" smtClean="0"/>
              <a:t>[http://incubator.apache.org/hama/]</a:t>
            </a:r>
          </a:p>
          <a:p>
            <a:pPr marL="0" indent="0">
              <a:buNone/>
            </a:pPr>
            <a:r>
              <a:rPr lang="en-US" altLang="ko-KR" dirty="0" smtClean="0"/>
              <a:t>[http://lucene.apache.org/mahout/]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smtClean="0"/>
              <a:t>Search-hadoop.com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300498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748425" y="2967335"/>
            <a:ext cx="36471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5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감사합니다</a:t>
            </a:r>
            <a:endParaRPr lang="en-US" altLang="ko-KR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1719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33985" t="10934" r="25543" b="39367"/>
          <a:stretch>
            <a:fillRect/>
          </a:stretch>
        </p:blipFill>
        <p:spPr bwMode="auto">
          <a:xfrm>
            <a:off x="755575" y="404664"/>
            <a:ext cx="7606999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4670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l="33985" t="9986" r="25543" b="4181"/>
          <a:stretch>
            <a:fillRect/>
          </a:stretch>
        </p:blipFill>
        <p:spPr bwMode="auto">
          <a:xfrm>
            <a:off x="1259632" y="72008"/>
            <a:ext cx="7416824" cy="6597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2546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l="33985" t="16534" r="25543" b="5767"/>
          <a:stretch>
            <a:fillRect/>
          </a:stretch>
        </p:blipFill>
        <p:spPr bwMode="auto">
          <a:xfrm>
            <a:off x="755576" y="332656"/>
            <a:ext cx="7416824" cy="6264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5441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 l="33985" t="13034" r="25543" b="12767"/>
          <a:stretch>
            <a:fillRect/>
          </a:stretch>
        </p:blipFill>
        <p:spPr bwMode="auto">
          <a:xfrm>
            <a:off x="827584" y="116632"/>
            <a:ext cx="7416824" cy="6408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3586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 l="33985" t="10934" r="25543" b="26067"/>
          <a:stretch>
            <a:fillRect/>
          </a:stretch>
        </p:blipFill>
        <p:spPr bwMode="auto">
          <a:xfrm>
            <a:off x="827584" y="188640"/>
            <a:ext cx="7416824" cy="6480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6415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 l="33985" t="9534" r="25543" b="10667"/>
          <a:stretch>
            <a:fillRect/>
          </a:stretch>
        </p:blipFill>
        <p:spPr bwMode="auto">
          <a:xfrm>
            <a:off x="1187624" y="260648"/>
            <a:ext cx="7416824" cy="6408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5478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179512" y="441081"/>
            <a:ext cx="8712968" cy="622827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" name="그림 3" descr="서버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45564" y="1833653"/>
            <a:ext cx="867138" cy="929782"/>
          </a:xfrm>
          <a:prstGeom prst="rect">
            <a:avLst/>
          </a:prstGeom>
        </p:spPr>
      </p:pic>
      <p:pic>
        <p:nvPicPr>
          <p:cNvPr id="5" name="그림 4" descr="공유기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88067" y="2456481"/>
            <a:ext cx="1144057" cy="12267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pic>
        <p:nvPicPr>
          <p:cNvPr id="6" name="그림 5" descr="서버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6144" y="4058039"/>
            <a:ext cx="867138" cy="929782"/>
          </a:xfrm>
          <a:prstGeom prst="rect">
            <a:avLst/>
          </a:prstGeom>
        </p:spPr>
      </p:pic>
      <p:pic>
        <p:nvPicPr>
          <p:cNvPr id="7" name="그림 6" descr="서버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45564" y="4058039"/>
            <a:ext cx="867138" cy="929782"/>
          </a:xfrm>
          <a:prstGeom prst="rect">
            <a:avLst/>
          </a:prstGeom>
        </p:spPr>
      </p:pic>
      <p:pic>
        <p:nvPicPr>
          <p:cNvPr id="8" name="그림 7" descr="서버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83925" y="4058039"/>
            <a:ext cx="867138" cy="929782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4992390" y="1833653"/>
            <a:ext cx="1659613" cy="44487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Name Node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992390" y="2278531"/>
            <a:ext cx="1659613" cy="44487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JOB Tracker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341241" y="5036768"/>
            <a:ext cx="1659613" cy="44487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Data Node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341241" y="5512680"/>
            <a:ext cx="1659613" cy="44487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Task Tracker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913641" y="5036768"/>
            <a:ext cx="1659613" cy="44487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Data Node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913641" y="5510616"/>
            <a:ext cx="1659613" cy="44487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Task Tracker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734983" y="5036768"/>
            <a:ext cx="1659613" cy="44487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Data Node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734983" y="5496131"/>
            <a:ext cx="1659613" cy="44487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Task Tracker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pic>
        <p:nvPicPr>
          <p:cNvPr id="17" name="그림 16" descr="인터넷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8454" y="1477752"/>
            <a:ext cx="1194050" cy="985564"/>
          </a:xfrm>
          <a:prstGeom prst="rect">
            <a:avLst/>
          </a:prstGeom>
        </p:spPr>
      </p:pic>
      <p:cxnSp>
        <p:nvCxnSpPr>
          <p:cNvPr id="19" name="Shape 18"/>
          <p:cNvCxnSpPr>
            <a:stCxn id="17" idx="2"/>
            <a:endCxn id="5" idx="1"/>
          </p:cNvCxnSpPr>
          <p:nvPr/>
        </p:nvCxnSpPr>
        <p:spPr>
          <a:xfrm rot="16200000" flipH="1">
            <a:off x="1253513" y="2235282"/>
            <a:ext cx="606520" cy="1062587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4" idx="1"/>
            <a:endCxn id="5" idx="3"/>
          </p:cNvCxnSpPr>
          <p:nvPr/>
        </p:nvCxnSpPr>
        <p:spPr>
          <a:xfrm rot="10800000" flipV="1">
            <a:off x="3232125" y="2298544"/>
            <a:ext cx="1013440" cy="77129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5" idx="2"/>
            <a:endCxn id="6" idx="0"/>
          </p:cNvCxnSpPr>
          <p:nvPr/>
        </p:nvCxnSpPr>
        <p:spPr>
          <a:xfrm rot="5400000">
            <a:off x="2237481" y="3635423"/>
            <a:ext cx="374850" cy="47038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5" idx="2"/>
            <a:endCxn id="7" idx="0"/>
          </p:cNvCxnSpPr>
          <p:nvPr/>
        </p:nvCxnSpPr>
        <p:spPr>
          <a:xfrm rot="16200000" flipH="1">
            <a:off x="3482190" y="2861094"/>
            <a:ext cx="374850" cy="201903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5" idx="2"/>
            <a:endCxn id="8" idx="0"/>
          </p:cNvCxnSpPr>
          <p:nvPr/>
        </p:nvCxnSpPr>
        <p:spPr>
          <a:xfrm rot="16200000" flipH="1">
            <a:off x="4851370" y="1491913"/>
            <a:ext cx="374850" cy="475739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 descr="ip_inform.bmp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9392" y="854924"/>
            <a:ext cx="2140404" cy="1129862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9" name="TextBox 28"/>
          <p:cNvSpPr txBox="1"/>
          <p:nvPr/>
        </p:nvSpPr>
        <p:spPr>
          <a:xfrm>
            <a:off x="4162583" y="2723408"/>
            <a:ext cx="1382128" cy="380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</a:rPr>
              <a:t>192.168.10.1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60377" y="4413940"/>
            <a:ext cx="1382128" cy="380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</a:rPr>
              <a:t>192.168.10.2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49796" y="4413940"/>
            <a:ext cx="1382128" cy="380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</a:rPr>
              <a:t>192.168.10.3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88157" y="4413940"/>
            <a:ext cx="1382128" cy="380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</a:rPr>
              <a:t>192.168.10.4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364028" y="2240142"/>
            <a:ext cx="573024" cy="45635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  <a:latin typeface="굵은안상수체" pitchFamily="2" charset="-127"/>
                <a:ea typeface="굵은안상수체" pitchFamily="2" charset="-127"/>
              </a:rPr>
              <a:t>공유기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252520" y="-171400"/>
            <a:ext cx="2577312" cy="95410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</a:rPr>
              <a:t>장소 </a:t>
            </a:r>
            <a:r>
              <a:rPr lang="en-US" altLang="ko-KR" sz="1400" dirty="0">
                <a:solidFill>
                  <a:prstClr val="black"/>
                </a:solidFill>
              </a:rPr>
              <a:t>: </a:t>
            </a:r>
            <a:r>
              <a:rPr lang="ko-KR" altLang="en-US" sz="1400" dirty="0" smtClean="0">
                <a:solidFill>
                  <a:prstClr val="black"/>
                </a:solidFill>
              </a:rPr>
              <a:t>고려</a:t>
            </a:r>
            <a:r>
              <a:rPr lang="en-US" altLang="ko-KR" sz="1400" dirty="0" smtClean="0">
                <a:solidFill>
                  <a:prstClr val="black"/>
                </a:solidFill>
              </a:rPr>
              <a:t>IT</a:t>
            </a:r>
            <a:r>
              <a:rPr lang="ko-KR" altLang="en-US" sz="1400" dirty="0" err="1" smtClean="0">
                <a:solidFill>
                  <a:prstClr val="black"/>
                </a:solidFill>
              </a:rPr>
              <a:t>빅데이터</a:t>
            </a:r>
            <a:r>
              <a:rPr lang="ko-KR" altLang="en-US" sz="1400" dirty="0" smtClean="0">
                <a:solidFill>
                  <a:prstClr val="black"/>
                </a:solidFill>
              </a:rPr>
              <a:t> 양성</a:t>
            </a:r>
            <a:r>
              <a:rPr lang="en-US" altLang="ko-KR" sz="1400" dirty="0" smtClean="0">
                <a:solidFill>
                  <a:prstClr val="black"/>
                </a:solidFill>
              </a:rPr>
              <a:t> </a:t>
            </a:r>
            <a:endParaRPr lang="en-US" altLang="ko-KR" sz="1400" dirty="0">
              <a:solidFill>
                <a:prstClr val="black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</a:rPr>
              <a:t>서버 </a:t>
            </a:r>
            <a:r>
              <a:rPr lang="en-US" altLang="ko-KR" sz="1400" dirty="0">
                <a:solidFill>
                  <a:prstClr val="black"/>
                </a:solidFill>
              </a:rPr>
              <a:t>: </a:t>
            </a:r>
            <a:r>
              <a:rPr lang="ko-KR" altLang="en-US" sz="1400" dirty="0">
                <a:solidFill>
                  <a:prstClr val="black"/>
                </a:solidFill>
              </a:rPr>
              <a:t>노트북 </a:t>
            </a:r>
            <a:r>
              <a:rPr lang="en-US" altLang="ko-KR" sz="1400" dirty="0">
                <a:solidFill>
                  <a:prstClr val="black"/>
                </a:solidFill>
              </a:rPr>
              <a:t>4</a:t>
            </a:r>
            <a:r>
              <a:rPr lang="ko-KR" altLang="en-US" sz="1400" dirty="0">
                <a:solidFill>
                  <a:prstClr val="black"/>
                </a:solidFill>
              </a:rPr>
              <a:t>대</a:t>
            </a:r>
            <a:endParaRPr lang="en-US" altLang="ko-KR" sz="1400" dirty="0">
              <a:solidFill>
                <a:prstClr val="black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400" dirty="0">
                <a:solidFill>
                  <a:prstClr val="black"/>
                </a:solidFill>
              </a:rPr>
              <a:t>IP</a:t>
            </a:r>
            <a:r>
              <a:rPr lang="ko-KR" altLang="en-US" sz="1400" dirty="0">
                <a:solidFill>
                  <a:prstClr val="black"/>
                </a:solidFill>
              </a:rPr>
              <a:t>할당 </a:t>
            </a:r>
            <a:r>
              <a:rPr lang="en-US" altLang="ko-KR" sz="1400" dirty="0">
                <a:solidFill>
                  <a:prstClr val="black"/>
                </a:solidFill>
              </a:rPr>
              <a:t>: </a:t>
            </a:r>
            <a:r>
              <a:rPr lang="ko-KR" altLang="en-US" sz="1400" dirty="0">
                <a:solidFill>
                  <a:prstClr val="black"/>
                </a:solidFill>
              </a:rPr>
              <a:t>공유기 구성</a:t>
            </a:r>
            <a:endParaRPr lang="en-US" altLang="ko-KR" sz="1400" dirty="0">
              <a:solidFill>
                <a:prstClr val="black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400" dirty="0">
                <a:solidFill>
                  <a:prstClr val="black"/>
                </a:solidFill>
              </a:rPr>
              <a:t>OS : Linux </a:t>
            </a:r>
            <a:r>
              <a:rPr lang="en-US" altLang="ko-KR" sz="1400" dirty="0" err="1">
                <a:solidFill>
                  <a:prstClr val="black"/>
                </a:solidFill>
              </a:rPr>
              <a:t>Ubuntu</a:t>
            </a:r>
            <a:r>
              <a:rPr lang="en-US" altLang="ko-KR" sz="1400" dirty="0">
                <a:solidFill>
                  <a:prstClr val="black"/>
                </a:solidFill>
              </a:rPr>
              <a:t> 1x..xx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274604" y="46365"/>
            <a:ext cx="409759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ko-KR" altLang="en-US" sz="3600" b="1" spc="50" dirty="0" err="1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빅데이터</a:t>
            </a:r>
            <a:r>
              <a:rPr lang="en-US" altLang="ko-KR" sz="3600" b="1" spc="50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ko-KR" altLang="en-US" sz="3600" b="1" spc="50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환경구축</a:t>
            </a:r>
            <a:endParaRPr lang="en-US" altLang="ko-KR" sz="3600" b="1" spc="50" dirty="0">
              <a:ln w="11430"/>
              <a:gradFill>
                <a:gsLst>
                  <a:gs pos="25000">
                    <a:srgbClr val="C0504D">
                      <a:satMod val="155000"/>
                    </a:srgbClr>
                  </a:gs>
                  <a:gs pos="100000">
                    <a:srgbClr val="C0504D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733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 l="33985" t="11634" r="25150" b="10667"/>
          <a:stretch>
            <a:fillRect/>
          </a:stretch>
        </p:blipFill>
        <p:spPr bwMode="auto">
          <a:xfrm>
            <a:off x="1187624" y="404664"/>
            <a:ext cx="7488832" cy="619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1887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 l="33985" t="10234" r="25543" b="12334"/>
          <a:stretch>
            <a:fillRect/>
          </a:stretch>
        </p:blipFill>
        <p:spPr bwMode="auto">
          <a:xfrm>
            <a:off x="1115616" y="188640"/>
            <a:ext cx="7416824" cy="6453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6293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 l="33985" t="8834" r="25543" b="35167"/>
          <a:stretch>
            <a:fillRect/>
          </a:stretch>
        </p:blipFill>
        <p:spPr bwMode="auto">
          <a:xfrm>
            <a:off x="1259632" y="548680"/>
            <a:ext cx="7416824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0329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 l="33985" t="9534" r="25543" b="14867"/>
          <a:stretch>
            <a:fillRect/>
          </a:stretch>
        </p:blipFill>
        <p:spPr bwMode="auto">
          <a:xfrm>
            <a:off x="1115616" y="332656"/>
            <a:ext cx="7416824" cy="6336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3585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 l="33941" t="9218" r="25526" b="2606"/>
          <a:stretch>
            <a:fillRect/>
          </a:stretch>
        </p:blipFill>
        <p:spPr bwMode="auto">
          <a:xfrm>
            <a:off x="1115616" y="260649"/>
            <a:ext cx="7428089" cy="6336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0828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 l="33985" t="15134" r="31437" b="26067"/>
          <a:stretch>
            <a:fillRect/>
          </a:stretch>
        </p:blipFill>
        <p:spPr bwMode="auto">
          <a:xfrm>
            <a:off x="1043608" y="188640"/>
            <a:ext cx="6336704" cy="6048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 l="37129" t="38233" r="42439" b="51267"/>
          <a:stretch>
            <a:fillRect/>
          </a:stretch>
        </p:blipFill>
        <p:spPr bwMode="auto">
          <a:xfrm>
            <a:off x="5148064" y="4149080"/>
            <a:ext cx="3744416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7192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539552" y="116633"/>
            <a:ext cx="7772400" cy="1224136"/>
          </a:xfrm>
          <a:solidFill>
            <a:srgbClr val="92D050"/>
          </a:solidFill>
        </p:spPr>
        <p:txBody>
          <a:bodyPr/>
          <a:lstStyle/>
          <a:p>
            <a:r>
              <a:rPr lang="ko-KR" altLang="en-US" dirty="0" err="1" smtClean="0"/>
              <a:t>하둡은</a:t>
            </a:r>
            <a:r>
              <a:rPr lang="ko-KR" altLang="en-US" dirty="0" smtClean="0"/>
              <a:t> 무엇인가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611560" y="1412776"/>
            <a:ext cx="8064896" cy="2088232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개요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하둡은</a:t>
            </a:r>
            <a:r>
              <a:rPr lang="ko-KR" altLang="en-US" dirty="0" smtClean="0"/>
              <a:t> 대 용량 데이터를 분산 운용 프로그램을 작성하고 실행 </a:t>
            </a:r>
            <a:r>
              <a:rPr lang="ko-KR" altLang="en-US" dirty="0" err="1" smtClean="0"/>
              <a:t>시키기위한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오픈소스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Framework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12976"/>
            <a:ext cx="7200800" cy="31683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408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1.</a:t>
            </a:r>
            <a:r>
              <a:rPr lang="ko-KR" altLang="en-US" b="1" dirty="0" err="1" smtClean="0"/>
              <a:t>접근성</a:t>
            </a:r>
            <a:r>
              <a:rPr lang="en-US" altLang="ko-KR" b="1" dirty="0" smtClean="0"/>
              <a:t>(Accessible):</a:t>
            </a:r>
            <a:r>
              <a:rPr lang="ko-KR" altLang="en-US" dirty="0" smtClean="0"/>
              <a:t>윈도우</a:t>
            </a:r>
            <a:r>
              <a:rPr lang="en-US" altLang="ko-KR" dirty="0" smtClean="0"/>
              <a:t>PC</a:t>
            </a:r>
            <a:r>
              <a:rPr lang="ko-KR" altLang="en-US" dirty="0" smtClean="0"/>
              <a:t>포함하여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컴퓨팅서비스에서 실행됨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b="1" dirty="0" smtClean="0"/>
              <a:t>2.</a:t>
            </a:r>
            <a:r>
              <a:rPr lang="ko-KR" altLang="en-US" b="1" dirty="0" smtClean="0"/>
              <a:t>견고성</a:t>
            </a:r>
            <a:r>
              <a:rPr lang="en-US" altLang="ko-KR" b="1" dirty="0" smtClean="0"/>
              <a:t>(Robust):</a:t>
            </a:r>
            <a:r>
              <a:rPr lang="ko-KR" altLang="en-US" dirty="0" err="1" smtClean="0"/>
              <a:t>빈번한고장을</a:t>
            </a:r>
            <a:r>
              <a:rPr lang="ko-KR" altLang="en-US" dirty="0" smtClean="0"/>
              <a:t> 가정하고 설계되어 적절하게 대응할 수 있음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하둡은</a:t>
            </a:r>
            <a:r>
              <a:rPr lang="ko-KR" altLang="en-US" dirty="0" smtClean="0"/>
              <a:t> 무엇인가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860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하둡은</a:t>
            </a:r>
            <a:r>
              <a:rPr lang="ko-KR" altLang="en-US" dirty="0" smtClean="0"/>
              <a:t> 무엇인가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/>
              <a:t>3.</a:t>
            </a:r>
            <a:r>
              <a:rPr lang="ko-KR" altLang="en-US" b="1" dirty="0" smtClean="0"/>
              <a:t>확장가능성</a:t>
            </a:r>
            <a:r>
              <a:rPr lang="en-US" altLang="ko-KR" b="1" dirty="0" smtClean="0"/>
              <a:t>(Sociable):</a:t>
            </a:r>
            <a:r>
              <a:rPr lang="ko-KR" altLang="en-US" dirty="0" smtClean="0"/>
              <a:t>대용량 데이터를 처리하는데 있어서 클러스터에 선형적으로 추가할 수 있음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b="1" dirty="0" smtClean="0"/>
              <a:t>4.</a:t>
            </a:r>
            <a:r>
              <a:rPr lang="ko-KR" altLang="en-US" b="1" dirty="0" err="1" smtClean="0"/>
              <a:t>간단성</a:t>
            </a:r>
            <a:r>
              <a:rPr lang="en-US" altLang="ko-KR" b="1" dirty="0" smtClean="0"/>
              <a:t>(Simple):</a:t>
            </a:r>
            <a:r>
              <a:rPr lang="ko-KR" altLang="en-US" dirty="0" err="1" smtClean="0"/>
              <a:t>하둡을</a:t>
            </a:r>
            <a:r>
              <a:rPr lang="ko-KR" altLang="en-US" dirty="0" smtClean="0"/>
              <a:t> 사용하면 효과적인 병렬코드를 빠르게 작성할 수 있음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528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분산시스템과 </a:t>
            </a:r>
            <a:r>
              <a:rPr lang="ko-KR" altLang="en-US" dirty="0" err="1" smtClean="0"/>
              <a:t>하둡의</a:t>
            </a:r>
            <a:r>
              <a:rPr lang="ko-KR" altLang="en-US" dirty="0" smtClean="0"/>
              <a:t> 이해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데이터 용량증대에 따라 큰 용량의 서버를 구축하는 것이 적합하지 않고 오히려 값싼 범용 데이터를 하나로 묶어 하나의 기능을 수행할 수 있는 분산환경을 구축하는 것이 </a:t>
            </a:r>
            <a:r>
              <a:rPr lang="en-US" altLang="ko-KR" dirty="0" smtClean="0"/>
              <a:t>B/B</a:t>
            </a:r>
            <a:r>
              <a:rPr lang="ko-KR" altLang="en-US" dirty="0" smtClean="0"/>
              <a:t>임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904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116632"/>
            <a:ext cx="7772400" cy="1470025"/>
          </a:xfrm>
        </p:spPr>
        <p:txBody>
          <a:bodyPr/>
          <a:lstStyle/>
          <a:p>
            <a:r>
              <a:rPr lang="en-US" altLang="ko-KR" dirty="0" smtClean="0"/>
              <a:t>VMWARE </a:t>
            </a:r>
            <a:r>
              <a:rPr lang="ko-KR" altLang="en-US" dirty="0" smtClean="0"/>
              <a:t>구성에서 설치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467544" y="1412776"/>
            <a:ext cx="8208912" cy="4896544"/>
          </a:xfrm>
        </p:spPr>
        <p:txBody>
          <a:bodyPr/>
          <a:lstStyle/>
          <a:p>
            <a:r>
              <a:rPr lang="en-US" altLang="ko-KR" dirty="0" smtClean="0"/>
              <a:t>Attention:</a:t>
            </a:r>
          </a:p>
          <a:p>
            <a:r>
              <a:rPr lang="en-US" altLang="ko-KR" b="1" dirty="0" smtClean="0"/>
              <a:t>1.</a:t>
            </a:r>
            <a:r>
              <a:rPr lang="ko-KR" altLang="en-US" b="1" dirty="0" smtClean="0"/>
              <a:t>각</a:t>
            </a:r>
            <a:r>
              <a:rPr lang="en-US" altLang="ko-KR" b="1" dirty="0" smtClean="0"/>
              <a:t>hostname</a:t>
            </a:r>
            <a:r>
              <a:rPr lang="ko-KR" altLang="en-US" b="1" dirty="0" smtClean="0"/>
              <a:t>사전 선정할 것</a:t>
            </a:r>
            <a:r>
              <a:rPr lang="en-US" altLang="ko-KR" b="1" dirty="0" smtClean="0"/>
              <a:t>.</a:t>
            </a:r>
          </a:p>
          <a:p>
            <a:r>
              <a:rPr lang="en-US" altLang="ko-KR" dirty="0" smtClean="0"/>
              <a:t>(‘vi 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sysconfig</a:t>
            </a:r>
            <a:r>
              <a:rPr lang="en-US" altLang="ko-KR" dirty="0" smtClean="0"/>
              <a:t>/network’)</a:t>
            </a:r>
            <a:r>
              <a:rPr lang="ko-KR" altLang="en-US" dirty="0" smtClean="0"/>
              <a:t>에서</a:t>
            </a:r>
            <a:endParaRPr lang="en-US" altLang="ko-KR" dirty="0" smtClean="0"/>
          </a:p>
          <a:p>
            <a:r>
              <a:rPr lang="en-US" altLang="ko-KR" dirty="0" smtClean="0"/>
              <a:t>[</a:t>
            </a:r>
            <a:r>
              <a:rPr lang="en-US" altLang="ko-KR" dirty="0" err="1" smtClean="0"/>
              <a:t>Ex.HOSTNAME:namenode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snamenode</a:t>
            </a:r>
            <a:r>
              <a:rPr lang="en-US" altLang="ko-KR" dirty="0" smtClean="0"/>
              <a:t>/datanode1/datanode2]</a:t>
            </a:r>
          </a:p>
          <a:p>
            <a:r>
              <a:rPr lang="en-US" altLang="ko-KR" b="1" dirty="0" smtClean="0"/>
              <a:t>2. </a:t>
            </a:r>
            <a:r>
              <a:rPr lang="ko-KR" altLang="en-US" b="1" dirty="0" smtClean="0"/>
              <a:t>설치 후 </a:t>
            </a:r>
            <a:r>
              <a:rPr lang="ko-KR" altLang="en-US" b="1" dirty="0" err="1" smtClean="0"/>
              <a:t>필요시에</a:t>
            </a:r>
            <a:r>
              <a:rPr lang="en-US" altLang="ko-KR" b="1" dirty="0"/>
              <a:t> </a:t>
            </a:r>
            <a:r>
              <a:rPr lang="ko-KR" altLang="en-US" b="1" dirty="0" err="1" smtClean="0"/>
              <a:t>방화벽해제할</a:t>
            </a:r>
            <a:r>
              <a:rPr lang="ko-KR" altLang="en-US" b="1" dirty="0" smtClean="0"/>
              <a:t> 것</a:t>
            </a:r>
            <a:r>
              <a:rPr lang="en-US" altLang="ko-KR" b="1" dirty="0" smtClean="0"/>
              <a:t>.</a:t>
            </a:r>
          </a:p>
          <a:p>
            <a:r>
              <a:rPr lang="ko-KR" altLang="en-US" dirty="0" smtClean="0"/>
              <a:t>각</a:t>
            </a:r>
            <a:r>
              <a:rPr lang="en-US" altLang="ko-KR" dirty="0" err="1" smtClean="0"/>
              <a:t>vmaware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OS(centos/</a:t>
            </a:r>
            <a:r>
              <a:rPr lang="en-US" altLang="ko-KR" dirty="0" err="1" smtClean="0"/>
              <a:t>ununto</a:t>
            </a:r>
            <a:r>
              <a:rPr lang="en-US" altLang="ko-KR" dirty="0" smtClean="0"/>
              <a:t>/..)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System</a:t>
            </a:r>
            <a:r>
              <a:rPr lang="ko-KR" altLang="en-US" dirty="0" smtClean="0"/>
              <a:t>의 방화벽</a:t>
            </a:r>
            <a:r>
              <a:rPr lang="en-US" altLang="ko-KR" dirty="0" smtClean="0"/>
              <a:t>(Firewall</a:t>
            </a:r>
            <a:r>
              <a:rPr lang="ko-KR" altLang="en-US" dirty="0" smtClean="0"/>
              <a:t>해제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524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분산시스템과 </a:t>
            </a:r>
            <a:r>
              <a:rPr lang="ko-KR" altLang="en-US" dirty="0" err="1" smtClean="0"/>
              <a:t>하둡의</a:t>
            </a:r>
            <a:r>
              <a:rPr lang="ko-KR" altLang="en-US" dirty="0" smtClean="0"/>
              <a:t> 이해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기존문제</a:t>
            </a:r>
            <a:r>
              <a:rPr lang="en-US" altLang="ko-KR" dirty="0" smtClean="0"/>
              <a:t>:</a:t>
            </a:r>
          </a:p>
          <a:p>
            <a:pPr marL="0" indent="0">
              <a:buNone/>
            </a:pPr>
            <a:r>
              <a:rPr lang="ko-KR" altLang="en-US" dirty="0" smtClean="0"/>
              <a:t>초당</a:t>
            </a:r>
            <a:r>
              <a:rPr lang="en-US" altLang="ko-KR" dirty="0" smtClean="0"/>
              <a:t>100MB</a:t>
            </a:r>
            <a:r>
              <a:rPr lang="ko-KR" altLang="en-US" dirty="0" smtClean="0"/>
              <a:t>처리하는 컴퓨터가 </a:t>
            </a:r>
            <a:r>
              <a:rPr lang="en-US" altLang="ko-KR" dirty="0" smtClean="0"/>
              <a:t>4TB </a:t>
            </a:r>
            <a:r>
              <a:rPr lang="ko-KR" altLang="en-US" dirty="0" smtClean="0"/>
              <a:t>데이터를 처리하려면 약</a:t>
            </a:r>
            <a:r>
              <a:rPr lang="en-US" altLang="ko-KR" dirty="0" smtClean="0"/>
              <a:t>3</a:t>
            </a:r>
            <a:r>
              <a:rPr lang="ko-KR" altLang="en-US" dirty="0" smtClean="0"/>
              <a:t>시간 정도 소요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459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분산시스템과 </a:t>
            </a:r>
            <a:r>
              <a:rPr lang="ko-KR" altLang="en-US" dirty="0" err="1" smtClean="0"/>
              <a:t>하둡의</a:t>
            </a:r>
            <a:r>
              <a:rPr lang="ko-KR" altLang="en-US" dirty="0" smtClean="0"/>
              <a:t> 이해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sym typeface="Wingdings" panose="05000000000000000000" pitchFamily="2" charset="2"/>
              </a:rPr>
              <a:t>작은 블록단위로 나누고</a:t>
            </a:r>
            <a:r>
              <a:rPr lang="en-US" altLang="ko-KR" dirty="0" smtClean="0">
                <a:sym typeface="Wingdings" panose="05000000000000000000" pitchFamily="2" charset="2"/>
              </a:rPr>
              <a:t>(64MB) </a:t>
            </a:r>
            <a:r>
              <a:rPr lang="ko-KR" altLang="en-US" dirty="0" err="1" smtClean="0">
                <a:sym typeface="Wingdings" panose="05000000000000000000" pitchFamily="2" charset="2"/>
              </a:rPr>
              <a:t>하둡의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분산파일시스템</a:t>
            </a:r>
            <a:r>
              <a:rPr lang="en-US" altLang="ko-KR" dirty="0" smtClean="0">
                <a:sym typeface="Wingdings" panose="05000000000000000000" pitchFamily="2" charset="2"/>
              </a:rPr>
              <a:t>(HDFS)</a:t>
            </a:r>
            <a:r>
              <a:rPr lang="ko-KR" altLang="en-US" dirty="0" smtClean="0">
                <a:sym typeface="Wingdings" panose="05000000000000000000" pitchFamily="2" charset="2"/>
              </a:rPr>
              <a:t>을 통하여 여러 대 컴퓨터에 할당하여 전체작업을 병렬 처리 진행하면 훨씬 빠른 속도로 처리 가능함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sym typeface="Wingdings" panose="05000000000000000000" pitchFamily="2" charset="2"/>
              </a:rPr>
              <a:t>가격 또한 훨씬 저렴함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80037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분산시스템과 </a:t>
            </a:r>
            <a:r>
              <a:rPr lang="ko-KR" altLang="en-US" dirty="0" err="1" smtClean="0"/>
              <a:t>하둡의</a:t>
            </a:r>
            <a:r>
              <a:rPr lang="ko-KR" altLang="en-US" dirty="0" smtClean="0"/>
              <a:t> 이해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err="1" smtClean="0">
                <a:sym typeface="Wingdings" panose="05000000000000000000" pitchFamily="2" charset="2"/>
              </a:rPr>
              <a:t>하둡에서</a:t>
            </a:r>
            <a:r>
              <a:rPr lang="ko-KR" altLang="en-US" dirty="0" smtClean="0">
                <a:sym typeface="Wingdings" panose="05000000000000000000" pitchFamily="2" charset="2"/>
              </a:rPr>
              <a:t> 데이터는 이미 클러스터 내에 분산되어 배치되어 있고 데이터의 연산은 실제 데이터가 위치한 컴퓨터에서 바로 이루어짐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20239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 DB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하둡의</a:t>
            </a:r>
            <a:r>
              <a:rPr lang="ko-KR" altLang="en-US" dirty="0" smtClean="0"/>
              <a:t> 비교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관계 형 데이터와 비정형 데이터 처리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지나간 과거 데이터와 현실의 상업용의 데이터처리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9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 DB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하둡의</a:t>
            </a:r>
            <a:r>
              <a:rPr lang="ko-KR" altLang="en-US" dirty="0" smtClean="0"/>
              <a:t> 비교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상업용관계형</a:t>
            </a:r>
            <a:r>
              <a:rPr lang="ko-KR" altLang="en-US" dirty="0" smtClean="0"/>
              <a:t>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의 처리용량 구축에 따른 막대한 비용</a:t>
            </a:r>
            <a:r>
              <a:rPr lang="en-US" altLang="ko-KR" dirty="0" smtClean="0"/>
              <a:t>.(</a:t>
            </a:r>
            <a:r>
              <a:rPr lang="ko-KR" altLang="en-US" dirty="0" smtClean="0"/>
              <a:t>한계도달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ko-KR" altLang="en-US" dirty="0" err="1" smtClean="0"/>
              <a:t>하둡클러스터는</a:t>
            </a:r>
            <a:r>
              <a:rPr lang="ko-KR" altLang="en-US" dirty="0" smtClean="0"/>
              <a:t> 범용</a:t>
            </a:r>
            <a:r>
              <a:rPr lang="en-US" altLang="ko-KR" dirty="0" smtClean="0"/>
              <a:t>PC</a:t>
            </a:r>
            <a:r>
              <a:rPr lang="ko-KR" altLang="en-US" dirty="0" smtClean="0"/>
              <a:t>로 추가가능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보통 </a:t>
            </a:r>
            <a:r>
              <a:rPr lang="ko-KR" altLang="en-US" dirty="0" err="1" smtClean="0"/>
              <a:t>열개에서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수백개의</a:t>
            </a:r>
            <a:r>
              <a:rPr lang="ko-KR" altLang="en-US" dirty="0" smtClean="0"/>
              <a:t> 기기로 이루어짐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(</a:t>
            </a:r>
            <a:r>
              <a:rPr lang="ko-KR" altLang="en-US" dirty="0" smtClean="0"/>
              <a:t>단일서버로 </a:t>
            </a:r>
            <a:r>
              <a:rPr lang="ko-KR" altLang="en-US" dirty="0" err="1" smtClean="0"/>
              <a:t>하둡을</a:t>
            </a:r>
            <a:r>
              <a:rPr lang="ko-KR" altLang="en-US" dirty="0" smtClean="0"/>
              <a:t> 구성하지 않음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972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 DB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하둡의</a:t>
            </a:r>
            <a:r>
              <a:rPr lang="ko-KR" altLang="en-US" dirty="0" smtClean="0"/>
              <a:t> 비교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관계형</a:t>
            </a:r>
            <a:r>
              <a:rPr lang="ko-KR" altLang="en-US" dirty="0" smtClean="0"/>
              <a:t> 테이블이 아닌 키</a:t>
            </a:r>
            <a:r>
              <a:rPr lang="en-US" altLang="ko-KR" dirty="0" smtClean="0"/>
              <a:t>/</a:t>
            </a:r>
            <a:r>
              <a:rPr lang="ko-KR" altLang="en-US" dirty="0" smtClean="0"/>
              <a:t>값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:</a:t>
            </a:r>
            <a:r>
              <a:rPr lang="ko-KR" altLang="en-US" dirty="0" smtClean="0"/>
              <a:t>스키마에 의해 정의된 테이블 안에 데이터저장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4075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 DB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하둡의</a:t>
            </a:r>
            <a:r>
              <a:rPr lang="ko-KR" altLang="en-US" dirty="0" smtClean="0"/>
              <a:t> 비교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:</a:t>
            </a:r>
            <a:r>
              <a:rPr lang="ko-KR" altLang="en-US" dirty="0" err="1" smtClean="0"/>
              <a:t>여러데이터</a:t>
            </a:r>
            <a:r>
              <a:rPr lang="ko-KR" altLang="en-US" dirty="0" smtClean="0"/>
              <a:t> 타입은 </a:t>
            </a:r>
            <a:r>
              <a:rPr lang="ko-KR" altLang="en-US" dirty="0" err="1" smtClean="0"/>
              <a:t>관계형</a:t>
            </a:r>
            <a:r>
              <a:rPr lang="ko-KR" altLang="en-US" dirty="0" smtClean="0"/>
              <a:t> 구조를 갖기가 어려움</a:t>
            </a:r>
            <a:r>
              <a:rPr lang="en-US" altLang="ko-KR" dirty="0" smtClean="0"/>
              <a:t>(ex.</a:t>
            </a:r>
            <a:r>
              <a:rPr lang="ko-KR" altLang="en-US" dirty="0" smtClean="0"/>
              <a:t>텍스트문서</a:t>
            </a:r>
            <a:r>
              <a:rPr lang="en-US" altLang="ko-KR" dirty="0" smtClean="0"/>
              <a:t>/</a:t>
            </a:r>
            <a:r>
              <a:rPr lang="ko-KR" altLang="en-US" dirty="0" smtClean="0"/>
              <a:t>이미지</a:t>
            </a:r>
            <a:r>
              <a:rPr lang="en-US" altLang="ko-KR" dirty="0" smtClean="0"/>
              <a:t>/xml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:</a:t>
            </a:r>
            <a:r>
              <a:rPr lang="ko-KR" altLang="en-US" dirty="0" err="1" smtClean="0"/>
              <a:t>하둡은</a:t>
            </a:r>
            <a:r>
              <a:rPr lang="ko-KR" altLang="en-US" dirty="0" smtClean="0"/>
              <a:t> 비정형의 모든 형태의 데이터를 키와 값의 쌍으로 구성한 뒤 처리함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926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 DB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하둡의</a:t>
            </a:r>
            <a:r>
              <a:rPr lang="ko-KR" altLang="en-US" dirty="0" smtClean="0"/>
              <a:t> 비교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선언적 언어</a:t>
            </a:r>
            <a:r>
              <a:rPr lang="en-US" altLang="ko-KR" dirty="0" smtClean="0"/>
              <a:t>(SQL)</a:t>
            </a:r>
            <a:r>
              <a:rPr lang="ko-KR" altLang="en-US" dirty="0" smtClean="0"/>
              <a:t>가 아닌 기능적 프로그래밍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:</a:t>
            </a:r>
            <a:r>
              <a:rPr lang="ko-KR" altLang="en-US" dirty="0" smtClean="0"/>
              <a:t>순차적인 명령을 실행하는 프로그래밍언어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(</a:t>
            </a:r>
            <a:r>
              <a:rPr lang="ko-KR" altLang="en-US" dirty="0" err="1" smtClean="0"/>
              <a:t>쿼리문을</a:t>
            </a:r>
            <a:r>
              <a:rPr lang="ko-KR" altLang="en-US" dirty="0" smtClean="0"/>
              <a:t> 작성하여 진행 됨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:MR</a:t>
            </a:r>
            <a:r>
              <a:rPr lang="ko-KR" altLang="en-US" dirty="0" smtClean="0"/>
              <a:t>에서는 스스로 어떻게 결과를 추출할지 판단하는 스크립트와 코드를 사용함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877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 DB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하둡의</a:t>
            </a:r>
            <a:r>
              <a:rPr lang="ko-KR" altLang="en-US" dirty="0" smtClean="0"/>
              <a:t> 비교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온라인 처리가 아닌 오프라인 배치처리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:</a:t>
            </a:r>
            <a:r>
              <a:rPr lang="ko-KR" altLang="en-US" dirty="0" err="1" smtClean="0"/>
              <a:t>하둡은</a:t>
            </a:r>
            <a:r>
              <a:rPr lang="ko-KR" altLang="en-US" dirty="0" smtClean="0"/>
              <a:t> 대용량 데이터 처리와 분석을 오프라인에서 수행하도록 디자인 됨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[</a:t>
            </a:r>
            <a:r>
              <a:rPr lang="ko-KR" altLang="en-US" dirty="0" err="1" smtClean="0"/>
              <a:t>하둡에서의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데이터이</a:t>
            </a:r>
            <a:r>
              <a:rPr lang="ko-KR" altLang="en-US" dirty="0" smtClean="0"/>
              <a:t> 읽고 쓰는 작업은 온라인 처리 작업처럼 무작위로 가능함</a:t>
            </a:r>
            <a:r>
              <a:rPr lang="en-US" altLang="ko-KR" dirty="0" smtClean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49939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 DB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하둡의</a:t>
            </a:r>
            <a:r>
              <a:rPr lang="ko-KR" altLang="en-US" dirty="0" smtClean="0"/>
              <a:t> 비교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:</a:t>
            </a:r>
            <a:r>
              <a:rPr lang="ko-KR" altLang="en-US" dirty="0" smtClean="0">
                <a:sym typeface="Wingdings" panose="05000000000000000000" pitchFamily="2" charset="2"/>
              </a:rPr>
              <a:t>한번 기록한 뒤 수정 없이 데이터를 읽는 유형이라면 </a:t>
            </a:r>
            <a:r>
              <a:rPr lang="ko-KR" altLang="en-US" dirty="0" err="1" smtClean="0">
                <a:sym typeface="Wingdings" panose="05000000000000000000" pitchFamily="2" charset="2"/>
              </a:rPr>
              <a:t>하둡이</a:t>
            </a:r>
            <a:r>
              <a:rPr lang="ko-KR" altLang="en-US" dirty="0" smtClean="0">
                <a:sym typeface="Wingdings" panose="05000000000000000000" pitchFamily="2" charset="2"/>
              </a:rPr>
              <a:t> 제일 적합</a:t>
            </a:r>
            <a:r>
              <a:rPr lang="en-US" altLang="ko-KR" dirty="0" smtClean="0">
                <a:sym typeface="Wingdings" panose="05000000000000000000" pitchFamily="2" charset="2"/>
              </a:rPr>
              <a:t>.(SQL</a:t>
            </a:r>
            <a:r>
              <a:rPr lang="ko-KR" altLang="en-US" dirty="0" smtClean="0">
                <a:sym typeface="Wingdings" panose="05000000000000000000" pitchFamily="2" charset="2"/>
              </a:rPr>
              <a:t>의 데이터 저장소와 유사함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ko-KR" altLang="en-US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885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Attention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하둡</a:t>
            </a:r>
            <a:r>
              <a:rPr lang="ko-KR" altLang="en-US" dirty="0" smtClean="0"/>
              <a:t> 각 데몬 </a:t>
            </a:r>
            <a:r>
              <a:rPr lang="ko-KR" altLang="en-US" dirty="0" err="1" smtClean="0"/>
              <a:t>실행시</a:t>
            </a:r>
            <a:r>
              <a:rPr lang="ko-KR" altLang="en-US" dirty="0" smtClean="0"/>
              <a:t> 갑자기 막힘으로 </a:t>
            </a:r>
            <a:r>
              <a:rPr lang="en-US" altLang="ko-KR" dirty="0" smtClean="0"/>
              <a:t>JPS</a:t>
            </a:r>
            <a:r>
              <a:rPr lang="ko-KR" altLang="en-US" dirty="0" smtClean="0"/>
              <a:t>구성이 되지 </a:t>
            </a:r>
            <a:r>
              <a:rPr lang="ko-KR" altLang="en-US" dirty="0" err="1" smtClean="0"/>
              <a:t>않을때</a:t>
            </a:r>
            <a:r>
              <a:rPr lang="en-US" altLang="ko-KR" dirty="0" smtClean="0"/>
              <a:t>: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itchFamily="2" charset="2"/>
              </a:rPr>
              <a:t>/home/</a:t>
            </a:r>
            <a:r>
              <a:rPr lang="en-US" altLang="ko-KR" dirty="0" err="1" smtClean="0">
                <a:sym typeface="Wingdings" pitchFamily="2" charset="2"/>
              </a:rPr>
              <a:t>hadoop</a:t>
            </a:r>
            <a:r>
              <a:rPr lang="en-US" altLang="ko-KR" dirty="0" smtClean="0">
                <a:sym typeface="Wingdings" pitchFamily="2" charset="2"/>
              </a:rPr>
              <a:t>/</a:t>
            </a:r>
            <a:r>
              <a:rPr lang="en-US" altLang="ko-KR" dirty="0" err="1" smtClean="0">
                <a:sym typeface="Wingdings" pitchFamily="2" charset="2"/>
              </a:rPr>
              <a:t>hdfs</a:t>
            </a:r>
            <a:r>
              <a:rPr lang="en-US" altLang="ko-KR" dirty="0" smtClean="0">
                <a:sym typeface="Wingdings" pitchFamily="2" charset="2"/>
              </a:rPr>
              <a:t>/</a:t>
            </a:r>
            <a:r>
              <a:rPr lang="ko-KR" altLang="en-US" dirty="0" smtClean="0">
                <a:sym typeface="Wingdings" pitchFamily="2" charset="2"/>
              </a:rPr>
              <a:t>내의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각 폴더구성을 </a:t>
            </a:r>
            <a:r>
              <a:rPr lang="ko-KR" altLang="en-US" dirty="0" err="1" smtClean="0">
                <a:sym typeface="Wingdings" pitchFamily="2" charset="2"/>
              </a:rPr>
              <a:t>다시살핌</a:t>
            </a:r>
            <a:r>
              <a:rPr lang="en-US" altLang="ko-KR" dirty="0" smtClean="0">
                <a:sym typeface="Wingdings" pitchFamily="2" charset="2"/>
              </a:rPr>
              <a:t>.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ko-KR" altLang="en-US" dirty="0" smtClean="0">
                <a:sym typeface="Wingdings" pitchFamily="2" charset="2"/>
              </a:rPr>
              <a:t>폴더구성</a:t>
            </a:r>
            <a:r>
              <a:rPr lang="en-US" altLang="ko-KR" dirty="0" smtClean="0">
                <a:sym typeface="Wingdings" pitchFamily="2" charset="2"/>
              </a:rPr>
              <a:t>_name/data/</a:t>
            </a:r>
            <a:r>
              <a:rPr lang="en-US" altLang="ko-KR" dirty="0" err="1" smtClean="0">
                <a:sym typeface="Wingdings" pitchFamily="2" charset="2"/>
              </a:rPr>
              <a:t>mapred</a:t>
            </a:r>
            <a:r>
              <a:rPr lang="en-US" altLang="ko-KR" dirty="0" smtClean="0">
                <a:sym typeface="Wingdings" pitchFamily="2" charset="2"/>
              </a:rPr>
              <a:t>/data/temp)</a:t>
            </a:r>
            <a:r>
              <a:rPr lang="ko-KR" altLang="en-US" dirty="0" smtClean="0">
                <a:sym typeface="Wingdings" pitchFamily="2" charset="2"/>
              </a:rPr>
              <a:t>의 폴더내용을 삭제하라</a:t>
            </a:r>
            <a:r>
              <a:rPr lang="en-US" altLang="ko-KR" dirty="0" smtClean="0">
                <a:sym typeface="Wingdings" pitchFamily="2" charset="2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1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MapReduce</a:t>
            </a:r>
            <a:r>
              <a:rPr lang="ko-KR" altLang="en-US" dirty="0" smtClean="0"/>
              <a:t>의 이해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하나의 데이터 처리 모듈</a:t>
            </a:r>
            <a:endParaRPr lang="en-US" altLang="ko-KR" dirty="0" smtClean="0"/>
          </a:p>
          <a:p>
            <a:r>
              <a:rPr lang="ko-KR" altLang="en-US" dirty="0" smtClean="0"/>
              <a:t>여러 대의 컴퓨터들에 의해서 데이터를 처리하는 경우 확장이 쉬움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343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MapReduce</a:t>
            </a:r>
            <a:r>
              <a:rPr lang="ko-KR" altLang="en-US" dirty="0" smtClean="0"/>
              <a:t>의 이해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데이터 처리 기본단위는 </a:t>
            </a:r>
            <a:r>
              <a:rPr lang="en-US" altLang="ko-KR" dirty="0" smtClean="0"/>
              <a:t>mapper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reducer</a:t>
            </a:r>
            <a:r>
              <a:rPr lang="ko-KR" altLang="en-US" dirty="0" smtClean="0"/>
              <a:t>임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프로그램의 확장분산으로 처리 가능함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단순환경설정만 바꾸면 됨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(Ex.100</a:t>
            </a:r>
            <a:r>
              <a:rPr lang="ko-KR" altLang="en-US" dirty="0" smtClean="0"/>
              <a:t>대</a:t>
            </a:r>
            <a:r>
              <a:rPr lang="en-US" altLang="ko-KR" dirty="0" smtClean="0"/>
              <a:t>/1,000</a:t>
            </a:r>
            <a:r>
              <a:rPr lang="ko-KR" altLang="en-US" dirty="0" smtClean="0"/>
              <a:t>대</a:t>
            </a:r>
            <a:r>
              <a:rPr lang="en-US" altLang="ko-KR" dirty="0" smtClean="0"/>
              <a:t>…10,000</a:t>
            </a:r>
            <a:r>
              <a:rPr lang="ko-KR" altLang="en-US" dirty="0" smtClean="0"/>
              <a:t>대등</a:t>
            </a:r>
            <a:r>
              <a:rPr lang="en-US" altLang="ko-KR" dirty="0" smtClean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115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HADOOP History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 lang="ko-KR" altLang="en-US" dirty="0"/>
          </a:p>
          <a:p>
            <a:endParaRPr lang="ko-KR" altLang="en-US" dirty="0"/>
          </a:p>
          <a:p>
            <a:r>
              <a:rPr lang="en-US" altLang="ko-KR" dirty="0"/>
              <a:t>•Feb 2003 First MapReduce library by Google </a:t>
            </a:r>
          </a:p>
          <a:p>
            <a:r>
              <a:rPr lang="en-US" altLang="ko-KR" dirty="0"/>
              <a:t>•Dec 2004 Google GFS file system paper </a:t>
            </a:r>
          </a:p>
          <a:p>
            <a:r>
              <a:rPr lang="en-US" altLang="ko-KR" dirty="0"/>
              <a:t>•</a:t>
            </a:r>
            <a:r>
              <a:rPr lang="en-US" altLang="ko-KR" b="1" dirty="0"/>
              <a:t>Feb 2006 Hadoop becomes Apache Lucene project </a:t>
            </a:r>
            <a:endParaRPr lang="en-US" altLang="ko-KR" dirty="0"/>
          </a:p>
          <a:p>
            <a:r>
              <a:rPr lang="en-US" altLang="ko-KR" dirty="0"/>
              <a:t>•Apr 2007 Yahoo! runs Hadoop on 1000-node cluster </a:t>
            </a:r>
          </a:p>
          <a:p>
            <a:r>
              <a:rPr lang="en-US" altLang="ko-KR" dirty="0"/>
              <a:t>•Feb 2008 Yahoo! generate production search index with Hadoop </a:t>
            </a:r>
          </a:p>
          <a:p>
            <a:r>
              <a:rPr lang="en-US" altLang="ko-KR" dirty="0"/>
              <a:t>•July 2008 Hadoop Wins Terabyte Sort Benchmark </a:t>
            </a:r>
          </a:p>
          <a:p>
            <a:r>
              <a:rPr lang="en-US" altLang="ko-KR" dirty="0"/>
              <a:t>•sorted 1 terabyte of data in 209 seconds </a:t>
            </a:r>
          </a:p>
          <a:p>
            <a:r>
              <a:rPr lang="en-US" altLang="ko-KR" dirty="0"/>
              <a:t>•July 2009 Hadoop is getting bigger </a:t>
            </a:r>
          </a:p>
          <a:p>
            <a:r>
              <a:rPr lang="en-US" altLang="ko-KR" dirty="0"/>
              <a:t>•Hadoop Common, MapReduce, Hadoop Distributed File System(HDFS) </a:t>
            </a:r>
          </a:p>
          <a:p>
            <a:r>
              <a:rPr lang="en-US" altLang="ko-KR" dirty="0"/>
              <a:t>•</a:t>
            </a:r>
            <a:r>
              <a:rPr lang="en-US" altLang="ko-KR" b="1" dirty="0"/>
              <a:t>Dec 2011 Release 1.0.0 </a:t>
            </a:r>
            <a:endParaRPr lang="en-US" altLang="ko-KR" dirty="0"/>
          </a:p>
          <a:p>
            <a:r>
              <a:rPr lang="en-US" altLang="ko-KR" dirty="0"/>
              <a:t>•May 2012 Release 2.0.0 alpha </a:t>
            </a:r>
          </a:p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692696"/>
            <a:ext cx="1406611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746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Hadoop Echo system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38226"/>
            <a:ext cx="7766377" cy="5043102"/>
          </a:xfrm>
        </p:spPr>
      </p:pic>
    </p:spTree>
    <p:extLst>
      <p:ext uri="{BB962C8B-B14F-4D97-AF65-F5344CB8AC3E}">
        <p14:creationId xmlns:p14="http://schemas.microsoft.com/office/powerpoint/2010/main" val="385754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File Size(Ref.)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628800"/>
            <a:ext cx="8356408" cy="4392488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5551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rgbClr val="92D050"/>
          </a:solidFill>
        </p:spPr>
        <p:txBody>
          <a:bodyPr/>
          <a:lstStyle/>
          <a:p>
            <a:r>
              <a:rPr lang="en-US" altLang="ko-KR" dirty="0" smtClean="0"/>
              <a:t>Hadoop </a:t>
            </a:r>
            <a:r>
              <a:rPr lang="ko-KR" altLang="en-US" dirty="0" smtClean="0"/>
              <a:t>구성요소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데몬 구성 상태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실행대기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존재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en-US" altLang="ko-KR" dirty="0" err="1" smtClean="0"/>
              <a:t>NameNode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en-US" altLang="ko-KR" dirty="0" err="1" smtClean="0"/>
              <a:t>DataNode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-Secondary </a:t>
            </a:r>
            <a:r>
              <a:rPr lang="en-US" altLang="ko-KR" dirty="0" err="1" smtClean="0"/>
              <a:t>NameNode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en-US" altLang="ko-KR" dirty="0" err="1" smtClean="0"/>
              <a:t>JobTracker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en-US" altLang="ko-KR" dirty="0" err="1" smtClean="0"/>
              <a:t>TaskTracker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204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NameNode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가장</a:t>
            </a:r>
            <a:r>
              <a:rPr lang="en-US" altLang="ko-KR" dirty="0" smtClean="0"/>
              <a:t> </a:t>
            </a:r>
            <a:r>
              <a:rPr lang="ko-KR" altLang="en-US" dirty="0" smtClean="0"/>
              <a:t>필수적인 </a:t>
            </a:r>
            <a:r>
              <a:rPr lang="ko-KR" altLang="en-US" dirty="0" err="1" smtClean="0"/>
              <a:t>하둡데몬</a:t>
            </a:r>
            <a:endParaRPr lang="en-US" altLang="ko-KR" dirty="0" smtClean="0"/>
          </a:p>
          <a:p>
            <a:r>
              <a:rPr lang="ko-KR" altLang="en-US" dirty="0" smtClean="0"/>
              <a:t>분산저장시스템인 </a:t>
            </a:r>
            <a:r>
              <a:rPr lang="en-US" altLang="ko-KR" dirty="0" smtClean="0"/>
              <a:t>HDFS</a:t>
            </a:r>
            <a:r>
              <a:rPr lang="ko-KR" altLang="en-US" dirty="0" smtClean="0"/>
              <a:t>의 마스터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Slave</a:t>
            </a:r>
            <a:r>
              <a:rPr lang="ko-KR" altLang="en-US" dirty="0" smtClean="0"/>
              <a:t>인 </a:t>
            </a:r>
            <a:r>
              <a:rPr lang="en-US" altLang="ko-KR" dirty="0" err="1" smtClean="0"/>
              <a:t>DataNode</a:t>
            </a:r>
            <a:r>
              <a:rPr lang="ko-KR" altLang="en-US" dirty="0" err="1" smtClean="0"/>
              <a:t>데몬에게</a:t>
            </a:r>
            <a:r>
              <a:rPr lang="ko-KR" altLang="en-US" dirty="0" smtClean="0"/>
              <a:t> </a:t>
            </a:r>
            <a:r>
              <a:rPr lang="en-US" altLang="ko-KR" dirty="0" smtClean="0"/>
              <a:t>I/O</a:t>
            </a:r>
            <a:r>
              <a:rPr lang="ko-KR" altLang="en-US" dirty="0" smtClean="0"/>
              <a:t>작업지시</a:t>
            </a:r>
            <a:endParaRPr lang="en-US" altLang="ko-KR" dirty="0" smtClean="0"/>
          </a:p>
          <a:p>
            <a:r>
              <a:rPr lang="ko-KR" altLang="en-US" dirty="0" smtClean="0"/>
              <a:t>해당블록단위의 저장이력</a:t>
            </a:r>
            <a:endParaRPr lang="en-US" altLang="ko-KR" dirty="0" smtClean="0"/>
          </a:p>
          <a:p>
            <a:r>
              <a:rPr lang="ko-KR" altLang="en-US" dirty="0" smtClean="0"/>
              <a:t>데이터를 저장하지도 않고 </a:t>
            </a:r>
            <a:r>
              <a:rPr lang="en-US" altLang="ko-KR" dirty="0" smtClean="0"/>
              <a:t>M/R</a:t>
            </a:r>
            <a:r>
              <a:rPr lang="ko-KR" altLang="en-US" dirty="0" smtClean="0"/>
              <a:t>연산하지 않음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단점으로는 단일실패지점을 가지고 있음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311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US" altLang="ko-KR" dirty="0" err="1" smtClean="0"/>
              <a:t>DataNode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991269"/>
            <a:ext cx="8229600" cy="4525963"/>
          </a:xfrm>
        </p:spPr>
        <p:txBody>
          <a:bodyPr/>
          <a:lstStyle/>
          <a:p>
            <a:r>
              <a:rPr lang="en-US" altLang="ko-KR" dirty="0" smtClean="0"/>
              <a:t>HDFS</a:t>
            </a:r>
            <a:r>
              <a:rPr lang="ko-KR" altLang="en-US" dirty="0" smtClean="0"/>
              <a:t>블록처리</a:t>
            </a:r>
            <a:r>
              <a:rPr lang="en-US" altLang="ko-KR" dirty="0" smtClean="0"/>
              <a:t>(</a:t>
            </a:r>
            <a:r>
              <a:rPr lang="ko-KR" altLang="en-US" dirty="0" smtClean="0"/>
              <a:t>읽고</a:t>
            </a:r>
            <a:r>
              <a:rPr lang="en-US" altLang="ko-KR" dirty="0" smtClean="0"/>
              <a:t>/</a:t>
            </a:r>
            <a:r>
              <a:rPr lang="ko-KR" altLang="en-US" dirty="0" smtClean="0"/>
              <a:t>쓰기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Client</a:t>
            </a:r>
            <a:r>
              <a:rPr lang="ko-KR" altLang="en-US" dirty="0" smtClean="0"/>
              <a:t>와 직접적인 처리흐름 수행</a:t>
            </a:r>
            <a:endParaRPr lang="en-US" altLang="ko-KR" dirty="0" smtClean="0"/>
          </a:p>
          <a:p>
            <a:r>
              <a:rPr lang="ko-KR" altLang="en-US" dirty="0" smtClean="0"/>
              <a:t>다른 </a:t>
            </a:r>
            <a:r>
              <a:rPr lang="en-US" altLang="ko-KR" dirty="0" err="1" smtClean="0"/>
              <a:t>DataNode</a:t>
            </a:r>
            <a:r>
              <a:rPr lang="ko-KR" altLang="en-US" dirty="0" smtClean="0"/>
              <a:t>와 연계 가능</a:t>
            </a:r>
            <a:r>
              <a:rPr lang="en-US" altLang="ko-KR" dirty="0" smtClean="0"/>
              <a:t>.(</a:t>
            </a:r>
            <a:r>
              <a:rPr lang="ko-KR" altLang="en-US" dirty="0" smtClean="0"/>
              <a:t>통신</a:t>
            </a:r>
            <a:r>
              <a:rPr lang="en-US" altLang="ko-KR" dirty="0" smtClean="0"/>
              <a:t>/</a:t>
            </a:r>
            <a:r>
              <a:rPr lang="ko-KR" altLang="en-US" dirty="0" smtClean="0"/>
              <a:t>복사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초기에 각 </a:t>
            </a:r>
            <a:r>
              <a:rPr lang="ko-KR" altLang="en-US" dirty="0" err="1" smtClean="0"/>
              <a:t>데이터노드들은</a:t>
            </a:r>
            <a:r>
              <a:rPr lang="ko-KR" altLang="en-US" dirty="0" smtClean="0"/>
              <a:t> 현재 가지고 있는 블록정보를 </a:t>
            </a:r>
            <a:r>
              <a:rPr lang="en-US" altLang="ko-KR" dirty="0" err="1" smtClean="0"/>
              <a:t>NameNode</a:t>
            </a:r>
            <a:r>
              <a:rPr lang="ko-KR" altLang="en-US" dirty="0" smtClean="0"/>
              <a:t>에게 통보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8" b="8671"/>
          <a:stretch/>
        </p:blipFill>
        <p:spPr>
          <a:xfrm>
            <a:off x="459771" y="4159045"/>
            <a:ext cx="7740352" cy="244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49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SecondaryNode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SNN</a:t>
            </a:r>
            <a:r>
              <a:rPr lang="ko-KR" altLang="en-US" dirty="0" smtClean="0"/>
              <a:t>은 클러스터로 구성된 </a:t>
            </a:r>
            <a:r>
              <a:rPr lang="en-US" altLang="ko-KR" dirty="0" smtClean="0"/>
              <a:t>HDFS</a:t>
            </a:r>
            <a:r>
              <a:rPr lang="ko-KR" altLang="en-US" dirty="0" smtClean="0"/>
              <a:t>의 상태를 </a:t>
            </a:r>
            <a:r>
              <a:rPr lang="ko-KR" altLang="en-US" dirty="0" err="1" smtClean="0"/>
              <a:t>모니터링하는</a:t>
            </a:r>
            <a:r>
              <a:rPr lang="ko-KR" altLang="en-US" dirty="0" smtClean="0"/>
              <a:t> 보조성격 데몬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주기적인 </a:t>
            </a:r>
            <a:r>
              <a:rPr lang="en-US" altLang="ko-KR" dirty="0" smtClean="0"/>
              <a:t>HDFS</a:t>
            </a:r>
            <a:r>
              <a:rPr lang="ko-KR" altLang="en-US" dirty="0" smtClean="0"/>
              <a:t>의 메타데이터의 스냅샷확보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NameNode</a:t>
            </a:r>
            <a:r>
              <a:rPr lang="ko-KR" altLang="en-US" dirty="0" err="1" smtClean="0"/>
              <a:t>장애시</a:t>
            </a:r>
            <a:r>
              <a:rPr lang="ko-KR" altLang="en-US" dirty="0" smtClean="0"/>
              <a:t> 대체구성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08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Job Tracker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클러스터 </a:t>
            </a:r>
            <a:r>
              <a:rPr lang="ko-KR" altLang="en-US" dirty="0" err="1" smtClean="0"/>
              <a:t>노드들의</a:t>
            </a:r>
            <a:r>
              <a:rPr lang="ko-KR" altLang="en-US" dirty="0" smtClean="0"/>
              <a:t> 사용자 </a:t>
            </a:r>
            <a:r>
              <a:rPr lang="en-US" altLang="ko-KR" dirty="0" smtClean="0"/>
              <a:t>Application</a:t>
            </a:r>
            <a:r>
              <a:rPr lang="ko-KR" altLang="en-US" dirty="0" smtClean="0"/>
              <a:t>관리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마스터노드에서</a:t>
            </a:r>
            <a:r>
              <a:rPr lang="ko-KR" altLang="en-US" dirty="0" smtClean="0"/>
              <a:t> 실행됨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M/R</a:t>
            </a:r>
            <a:r>
              <a:rPr lang="ko-KR" altLang="en-US" dirty="0" smtClean="0"/>
              <a:t>의 전체적인 실행감독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실행되는 모든 태스크를 관리</a:t>
            </a:r>
            <a:endParaRPr lang="en-US" altLang="ko-KR" dirty="0" smtClean="0"/>
          </a:p>
          <a:p>
            <a:r>
              <a:rPr lang="ko-KR" altLang="en-US" dirty="0" smtClean="0"/>
              <a:t>오류 시 재실행</a:t>
            </a:r>
            <a:endParaRPr lang="en-US" altLang="ko-KR" dirty="0" smtClean="0"/>
          </a:p>
          <a:p>
            <a:r>
              <a:rPr lang="ko-KR" altLang="en-US" dirty="0" smtClean="0"/>
              <a:t>실패 시 다른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새로 할당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58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Attention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운영시에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ip</a:t>
            </a:r>
            <a:r>
              <a:rPr lang="en-US" altLang="ko-KR" dirty="0"/>
              <a:t> </a:t>
            </a:r>
            <a:r>
              <a:rPr lang="ko-KR" altLang="en-US" dirty="0" smtClean="0"/>
              <a:t>가 변경되어지는 경우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&gt;</a:t>
            </a:r>
            <a:r>
              <a:rPr lang="en-US" altLang="ko-KR" dirty="0" err="1" smtClean="0"/>
              <a:t>ifconfig</a:t>
            </a:r>
            <a:r>
              <a:rPr lang="en-US" altLang="ko-KR" dirty="0" smtClean="0"/>
              <a:t> eth0 192.168.xxx.xxx up</a:t>
            </a:r>
            <a:r>
              <a:rPr lang="ko-KR" altLang="en-US" dirty="0" smtClean="0"/>
              <a:t>으로 변경하여 설정하고 </a:t>
            </a:r>
            <a:r>
              <a:rPr lang="en-US" altLang="ko-KR" dirty="0" err="1" smtClean="0"/>
              <a:t>vmaware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edit</a:t>
            </a:r>
            <a:r>
              <a:rPr lang="ko-KR" altLang="en-US" dirty="0" smtClean="0"/>
              <a:t>의 구성</a:t>
            </a:r>
            <a:r>
              <a:rPr lang="en-US" altLang="ko-KR" dirty="0" err="1" smtClean="0"/>
              <a:t>ip</a:t>
            </a:r>
            <a:r>
              <a:rPr lang="ko-KR" altLang="en-US" dirty="0" smtClean="0"/>
              <a:t>체크하고 잘못된 것은 수정 필요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689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TaskTracker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/>
          <a:lstStyle/>
          <a:p>
            <a:r>
              <a:rPr lang="ko-KR" altLang="en-US" dirty="0" smtClean="0"/>
              <a:t>각 </a:t>
            </a:r>
            <a:r>
              <a:rPr lang="en-US" altLang="ko-KR" dirty="0" smtClean="0"/>
              <a:t>Slave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할당된 작업 실행</a:t>
            </a:r>
            <a:endParaRPr lang="en-US" altLang="ko-KR" dirty="0" smtClean="0"/>
          </a:p>
          <a:p>
            <a:r>
              <a:rPr lang="en-US" altLang="ko-KR" dirty="0" err="1" smtClean="0"/>
              <a:t>JobTracker</a:t>
            </a:r>
            <a:r>
              <a:rPr lang="ko-KR" altLang="en-US" dirty="0" smtClean="0"/>
              <a:t>와 계속</a:t>
            </a:r>
            <a:r>
              <a:rPr lang="en-US" altLang="ko-KR" dirty="0" smtClean="0"/>
              <a:t>(</a:t>
            </a:r>
            <a:r>
              <a:rPr lang="ko-KR" altLang="en-US" dirty="0" smtClean="0"/>
              <a:t>주기</a:t>
            </a:r>
            <a:r>
              <a:rPr lang="en-US" altLang="ko-KR" dirty="0" smtClean="0"/>
              <a:t>)</a:t>
            </a:r>
            <a:r>
              <a:rPr lang="ko-KR" altLang="en-US" dirty="0" smtClean="0"/>
              <a:t>적인 통신</a:t>
            </a:r>
            <a:endParaRPr lang="en-US" altLang="ko-KR" dirty="0" smtClean="0"/>
          </a:p>
          <a:p>
            <a:r>
              <a:rPr lang="ko-KR" altLang="en-US" dirty="0" smtClean="0"/>
              <a:t>통신 </a:t>
            </a:r>
            <a:r>
              <a:rPr lang="ko-KR" altLang="en-US" dirty="0" err="1" smtClean="0"/>
              <a:t>두절시에</a:t>
            </a:r>
            <a:r>
              <a:rPr lang="ko-KR" altLang="en-US" dirty="0" smtClean="0"/>
              <a:t> 해당작업을 다른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할당됨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JobTracker</a:t>
            </a:r>
            <a:r>
              <a:rPr lang="ko-KR" altLang="en-US" dirty="0" err="1" smtClean="0"/>
              <a:t>역활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4" t="13332" r="3388" b="10753"/>
          <a:stretch/>
        </p:blipFill>
        <p:spPr>
          <a:xfrm>
            <a:off x="280218" y="3717032"/>
            <a:ext cx="8554065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2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전형적인 </a:t>
            </a:r>
            <a:r>
              <a:rPr lang="ko-KR" altLang="en-US" dirty="0" err="1" smtClean="0"/>
              <a:t>하둡클러스터의</a:t>
            </a:r>
            <a:r>
              <a:rPr lang="ko-KR" altLang="en-US" dirty="0" smtClean="0"/>
              <a:t> 구조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600200"/>
            <a:ext cx="7992887" cy="4525963"/>
          </a:xfrm>
        </p:spPr>
      </p:pic>
    </p:spTree>
    <p:extLst>
      <p:ext uri="{BB962C8B-B14F-4D97-AF65-F5344CB8AC3E}">
        <p14:creationId xmlns:p14="http://schemas.microsoft.com/office/powerpoint/2010/main" val="358442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하둡클러스터를</a:t>
            </a:r>
            <a:r>
              <a:rPr lang="ko-KR" altLang="en-US" dirty="0" smtClean="0"/>
              <a:t> 위한 </a:t>
            </a:r>
            <a:r>
              <a:rPr lang="en-US" altLang="ko-KR" dirty="0" smtClean="0"/>
              <a:t>SSH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마스터노드는</a:t>
            </a:r>
            <a:r>
              <a:rPr lang="ko-KR" altLang="en-US" dirty="0" smtClean="0"/>
              <a:t> 하부의 다른 모든 </a:t>
            </a:r>
            <a:r>
              <a:rPr lang="ko-KR" altLang="en-US" dirty="0" err="1" smtClean="0"/>
              <a:t>노드들에게접근가능하여야</a:t>
            </a:r>
            <a:r>
              <a:rPr lang="ko-KR" altLang="en-US" dirty="0" smtClean="0"/>
              <a:t> 함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SSH</a:t>
            </a:r>
            <a:r>
              <a:rPr lang="ko-KR" altLang="en-US" dirty="0" smtClean="0"/>
              <a:t>규격사용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표준공개키암호키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한쌍의</a:t>
            </a:r>
            <a:r>
              <a:rPr lang="ko-KR" altLang="en-US" dirty="0" smtClean="0"/>
              <a:t> 키로 설정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101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</p:spPr>
        <p:txBody>
          <a:bodyPr/>
          <a:lstStyle/>
          <a:p>
            <a:r>
              <a:rPr lang="ko-KR" altLang="en-US" dirty="0" err="1"/>
              <a:t>하둡클러스터를</a:t>
            </a:r>
            <a:r>
              <a:rPr lang="ko-KR" altLang="en-US" dirty="0"/>
              <a:t> 위한 </a:t>
            </a:r>
            <a:r>
              <a:rPr lang="en-US" altLang="ko-KR" dirty="0"/>
              <a:t>SSH</a:t>
            </a:r>
            <a:r>
              <a:rPr lang="ko-KR" altLang="en-US" dirty="0"/>
              <a:t>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&gt;</a:t>
            </a:r>
            <a:r>
              <a:rPr lang="en-US" altLang="ko-KR" dirty="0" err="1" smtClean="0"/>
              <a:t>ssh-keygen</a:t>
            </a:r>
            <a:r>
              <a:rPr lang="en-US" altLang="ko-KR" dirty="0" smtClean="0"/>
              <a:t> –t </a:t>
            </a:r>
            <a:r>
              <a:rPr lang="en-US" altLang="ko-KR" dirty="0" err="1" smtClean="0"/>
              <a:t>rsa</a:t>
            </a:r>
            <a:r>
              <a:rPr lang="ko-KR" altLang="en-US" dirty="0"/>
              <a:t> </a:t>
            </a:r>
            <a:r>
              <a:rPr lang="ko-KR" altLang="en-US" dirty="0" smtClean="0"/>
              <a:t>명령어를 사용하여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err="1" smtClean="0"/>
              <a:t>한쌍의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RSA </a:t>
            </a:r>
            <a:r>
              <a:rPr lang="ko-KR" altLang="en-US" dirty="0" smtClean="0"/>
              <a:t>키를 생성한다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공개키는 모든 </a:t>
            </a:r>
            <a:r>
              <a:rPr lang="ko-KR" altLang="en-US" dirty="0" err="1"/>
              <a:t>노드들에게</a:t>
            </a:r>
            <a:r>
              <a:rPr lang="ko-KR" altLang="en-US" dirty="0"/>
              <a:t> 공유되어 저장되어야 함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000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하둡의</a:t>
            </a:r>
            <a:r>
              <a:rPr lang="ko-KR" altLang="en-US" dirty="0" smtClean="0"/>
              <a:t> 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하둡의</a:t>
            </a:r>
            <a:r>
              <a:rPr lang="ko-KR" altLang="en-US" dirty="0" smtClean="0"/>
              <a:t> 환경설정 필요</a:t>
            </a:r>
            <a:endParaRPr lang="en-US" altLang="ko-KR" dirty="0" smtClean="0"/>
          </a:p>
          <a:p>
            <a:r>
              <a:rPr lang="ko-KR" altLang="en-US" dirty="0" smtClean="0"/>
              <a:t>주요설정은 </a:t>
            </a:r>
            <a:r>
              <a:rPr lang="en-US" altLang="ko-KR" dirty="0" smtClean="0"/>
              <a:t>xml</a:t>
            </a:r>
            <a:r>
              <a:rPr lang="ko-KR" altLang="en-US" dirty="0" smtClean="0"/>
              <a:t>설정파일에 들어있음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실행모드로서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	</a:t>
            </a:r>
            <a:r>
              <a:rPr lang="en-US" altLang="ko-KR" dirty="0" smtClean="0"/>
              <a:t>-Standalone(</a:t>
            </a:r>
            <a:r>
              <a:rPr lang="ko-KR" altLang="en-US" dirty="0" smtClean="0"/>
              <a:t>독립실행</a:t>
            </a:r>
            <a:r>
              <a:rPr lang="en-US" altLang="ko-KR" dirty="0" smtClean="0"/>
              <a:t>) </a:t>
            </a:r>
            <a:r>
              <a:rPr lang="ko-KR" altLang="en-US" dirty="0" smtClean="0"/>
              <a:t>모드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-Pseudo-distributed(</a:t>
            </a:r>
            <a:r>
              <a:rPr lang="ko-KR" altLang="en-US" dirty="0" smtClean="0"/>
              <a:t>가상분산</a:t>
            </a:r>
            <a:r>
              <a:rPr lang="en-US" altLang="ko-KR" dirty="0" smtClean="0"/>
              <a:t>) </a:t>
            </a:r>
            <a:r>
              <a:rPr lang="ko-KR" altLang="en-US" dirty="0" smtClean="0"/>
              <a:t>모드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-Fully distributed(</a:t>
            </a:r>
            <a:r>
              <a:rPr lang="ko-KR" altLang="en-US" dirty="0" smtClean="0"/>
              <a:t>완전분산</a:t>
            </a:r>
            <a:r>
              <a:rPr lang="en-US" altLang="ko-KR" dirty="0" smtClean="0"/>
              <a:t>) </a:t>
            </a:r>
            <a:r>
              <a:rPr lang="ko-KR" altLang="en-US" dirty="0" smtClean="0"/>
              <a:t>모</a:t>
            </a:r>
            <a:r>
              <a:rPr lang="ko-KR" altLang="en-US" dirty="0"/>
              <a:t>드</a:t>
            </a:r>
          </a:p>
        </p:txBody>
      </p:sp>
    </p:spTree>
    <p:extLst>
      <p:ext uri="{BB962C8B-B14F-4D97-AF65-F5344CB8AC3E}">
        <p14:creationId xmlns:p14="http://schemas.microsoft.com/office/powerpoint/2010/main" val="258387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Hadoop-env.sh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하둡의</a:t>
            </a:r>
            <a:r>
              <a:rPr lang="ko-KR" altLang="en-US" dirty="0" smtClean="0"/>
              <a:t> 여러 환경변수를 가지고 있음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주로 </a:t>
            </a:r>
            <a:r>
              <a:rPr lang="ko-KR" altLang="en-US" dirty="0" err="1" smtClean="0"/>
              <a:t>자바홈</a:t>
            </a:r>
            <a:r>
              <a:rPr lang="en-US" altLang="ko-KR" dirty="0" smtClean="0"/>
              <a:t>(JAVA_HOME)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디랙토리만</a:t>
            </a:r>
            <a:r>
              <a:rPr lang="ko-KR" altLang="en-US" dirty="0" smtClean="0"/>
              <a:t> 수정하면 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54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Core-site.xml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NameNode</a:t>
            </a:r>
            <a:r>
              <a:rPr lang="ko-KR" altLang="en-US" dirty="0" smtClean="0"/>
              <a:t>의 호스트 명과 포트 설정내용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433464"/>
            <a:ext cx="8182804" cy="375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3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Mapred-site.xml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JobTracker</a:t>
            </a:r>
            <a:r>
              <a:rPr lang="ko-KR" altLang="en-US" dirty="0"/>
              <a:t>의 호스트 명과 포트 설정내용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348880"/>
            <a:ext cx="8388424" cy="432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4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Hdfs-site.xml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Hdfs</a:t>
            </a:r>
            <a:r>
              <a:rPr lang="ko-KR" altLang="en-US" dirty="0" smtClean="0"/>
              <a:t>에 복사할 기본항목을 결정한다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348879"/>
            <a:ext cx="8628831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49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웹기반의</a:t>
            </a:r>
            <a:r>
              <a:rPr lang="ko-KR" altLang="en-US" dirty="0" smtClean="0"/>
              <a:t> 클러스터 </a:t>
            </a:r>
            <a:r>
              <a:rPr lang="en-US" altLang="ko-KR" dirty="0" smtClean="0"/>
              <a:t>UI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클로스터</a:t>
            </a:r>
            <a:r>
              <a:rPr lang="ko-KR" altLang="en-US" dirty="0" smtClean="0"/>
              <a:t> 상태 모니터링 제공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클로스테에</a:t>
            </a:r>
            <a:r>
              <a:rPr lang="ko-KR" altLang="en-US" dirty="0" smtClean="0"/>
              <a:t> 속한 </a:t>
            </a:r>
            <a:r>
              <a:rPr lang="en-US" altLang="ko-KR" dirty="0" err="1" smtClean="0"/>
              <a:t>DataNode</a:t>
            </a:r>
            <a:r>
              <a:rPr lang="ko-KR" altLang="en-US" dirty="0" smtClean="0"/>
              <a:t>상태 확인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데몬의</a:t>
            </a:r>
            <a:r>
              <a:rPr lang="ko-KR" altLang="en-US" dirty="0" smtClean="0"/>
              <a:t> 로그파일 제공</a:t>
            </a:r>
            <a:endParaRPr lang="en-US" altLang="ko-KR" dirty="0" smtClean="0"/>
          </a:p>
          <a:p>
            <a:r>
              <a:rPr lang="ko-KR" altLang="en-US" dirty="0" smtClean="0"/>
              <a:t>사용자 중심의 정보 제공</a:t>
            </a:r>
            <a:endParaRPr lang="en-US" altLang="ko-KR" dirty="0" smtClean="0"/>
          </a:p>
          <a:p>
            <a:r>
              <a:rPr lang="en-US" altLang="ko-KR" dirty="0" smtClean="0"/>
              <a:t>NameNode:50070</a:t>
            </a:r>
            <a:r>
              <a:rPr lang="ko-KR" altLang="en-US" dirty="0" smtClean="0"/>
              <a:t>포트</a:t>
            </a:r>
            <a:endParaRPr lang="en-US" altLang="ko-KR" dirty="0" smtClean="0"/>
          </a:p>
          <a:p>
            <a:r>
              <a:rPr lang="en-US" altLang="ko-KR" dirty="0" smtClean="0"/>
              <a:t>JobTracker:50030</a:t>
            </a:r>
            <a:r>
              <a:rPr lang="ko-KR" altLang="en-US" dirty="0" smtClean="0"/>
              <a:t>포트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799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Attention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로컬의 </a:t>
            </a:r>
            <a:r>
              <a:rPr lang="en-US" altLang="ko-KR" dirty="0" err="1" smtClean="0"/>
              <a:t>vmware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window</a:t>
            </a:r>
            <a:r>
              <a:rPr lang="ko-KR" altLang="en-US" dirty="0" smtClean="0"/>
              <a:t>와 공유구성법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&gt;</a:t>
            </a:r>
            <a:r>
              <a:rPr lang="en-US" altLang="ko-KR" dirty="0" err="1" smtClean="0"/>
              <a:t>vmware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옵션세팅에서</a:t>
            </a:r>
            <a:r>
              <a:rPr lang="ko-KR" altLang="en-US" dirty="0" smtClean="0"/>
              <a:t> 공유구성 형태에서 </a:t>
            </a:r>
            <a:r>
              <a:rPr lang="en-US" altLang="ko-KR" dirty="0" smtClean="0"/>
              <a:t>add</a:t>
            </a:r>
            <a:r>
              <a:rPr lang="ko-KR" altLang="en-US" dirty="0" smtClean="0"/>
              <a:t>하여 구성함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사전에 </a:t>
            </a:r>
            <a:r>
              <a:rPr lang="en-US" altLang="ko-KR" dirty="0" smtClean="0"/>
              <a:t>windows</a:t>
            </a:r>
            <a:r>
              <a:rPr lang="ko-KR" altLang="en-US" dirty="0" smtClean="0"/>
              <a:t>안에</a:t>
            </a:r>
            <a:r>
              <a:rPr lang="en-US" altLang="ko-KR" dirty="0"/>
              <a:t> </a:t>
            </a:r>
            <a:r>
              <a:rPr lang="ko-KR" altLang="en-US" dirty="0" smtClean="0"/>
              <a:t>공유폴더를 지정하여야 함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4883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UI:namenode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&lt;http://namenode:50070&gt;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231" y="1600200"/>
            <a:ext cx="6865537" cy="4525963"/>
          </a:xfrm>
        </p:spPr>
      </p:pic>
      <p:sp>
        <p:nvSpPr>
          <p:cNvPr id="5" name="TextBox 4"/>
          <p:cNvSpPr txBox="1"/>
          <p:nvPr/>
        </p:nvSpPr>
        <p:spPr>
          <a:xfrm>
            <a:off x="5004048" y="2348880"/>
            <a:ext cx="4286751" cy="1477328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HDFS </a:t>
            </a:r>
            <a:r>
              <a:rPr lang="ko-KR" altLang="en-US" dirty="0" smtClean="0"/>
              <a:t>웹 인터페이스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인터페이스를</a:t>
            </a:r>
            <a:endParaRPr lang="en-US" altLang="ko-KR" dirty="0" smtClean="0"/>
          </a:p>
          <a:p>
            <a:r>
              <a:rPr lang="ko-KR" altLang="en-US" dirty="0" smtClean="0"/>
              <a:t>통해 </a:t>
            </a:r>
            <a:r>
              <a:rPr lang="en-US" altLang="ko-KR" dirty="0" smtClean="0"/>
              <a:t>HDFS</a:t>
            </a:r>
            <a:r>
              <a:rPr lang="ko-KR" altLang="en-US" dirty="0" smtClean="0"/>
              <a:t>의 파일 시스템을 볼 수 있고</a:t>
            </a:r>
            <a:endParaRPr lang="en-US" altLang="ko-KR" dirty="0" smtClean="0"/>
          </a:p>
          <a:p>
            <a:r>
              <a:rPr lang="ko-KR" altLang="en-US" dirty="0" smtClean="0"/>
              <a:t>각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사용 가능한 저장용량을 확인</a:t>
            </a:r>
            <a:endParaRPr lang="en-US" altLang="ko-KR" dirty="0" smtClean="0"/>
          </a:p>
          <a:p>
            <a:r>
              <a:rPr lang="ko-KR" altLang="en-US" dirty="0" smtClean="0"/>
              <a:t>할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 전체적인 클러스터의 </a:t>
            </a:r>
            <a:endParaRPr lang="en-US" altLang="ko-KR" dirty="0" smtClean="0"/>
          </a:p>
          <a:p>
            <a:r>
              <a:rPr lang="ko-KR" altLang="en-US" dirty="0" smtClean="0"/>
              <a:t>상태를 모니터링 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614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UI:HADOOP Map/Reduce</a:t>
            </a:r>
            <a:br>
              <a:rPr lang="en-US" altLang="ko-KR" dirty="0" smtClean="0"/>
            </a:br>
            <a:r>
              <a:rPr lang="en-US" altLang="ko-KR" dirty="0" smtClean="0"/>
              <a:t>&lt;http://namenode:50030&gt;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"/>
          <a:stretch/>
        </p:blipFill>
        <p:spPr>
          <a:xfrm>
            <a:off x="1187624" y="1600200"/>
            <a:ext cx="6521483" cy="4525963"/>
          </a:xfrm>
        </p:spPr>
      </p:pic>
      <p:sp>
        <p:nvSpPr>
          <p:cNvPr id="5" name="TextBox 4"/>
          <p:cNvSpPr txBox="1"/>
          <p:nvPr/>
        </p:nvSpPr>
        <p:spPr>
          <a:xfrm>
            <a:off x="5004048" y="2348880"/>
            <a:ext cx="4517583" cy="175432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MR </a:t>
            </a:r>
            <a:r>
              <a:rPr lang="ko-KR" altLang="en-US" dirty="0" smtClean="0"/>
              <a:t>웹 인터페이스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</a:t>
            </a:r>
            <a:r>
              <a:rPr lang="ko-KR" altLang="en-US" dirty="0" err="1"/>
              <a:t>도</a:t>
            </a:r>
            <a:r>
              <a:rPr lang="ko-KR" altLang="en-US" dirty="0" err="1" smtClean="0"/>
              <a:t>구룰</a:t>
            </a:r>
            <a:endParaRPr lang="en-US" altLang="ko-KR" dirty="0" smtClean="0"/>
          </a:p>
          <a:p>
            <a:r>
              <a:rPr lang="ko-KR" altLang="en-US" dirty="0" smtClean="0"/>
              <a:t>통해 실행되는 </a:t>
            </a:r>
            <a:r>
              <a:rPr lang="en-US" altLang="ko-KR" dirty="0" smtClean="0"/>
              <a:t>MR job</a:t>
            </a:r>
            <a:r>
              <a:rPr lang="ko-KR" altLang="en-US" dirty="0" smtClean="0"/>
              <a:t>을 모니터링하고</a:t>
            </a:r>
            <a:endParaRPr lang="en-US" altLang="ko-KR" dirty="0" smtClean="0"/>
          </a:p>
          <a:p>
            <a:r>
              <a:rPr lang="ko-KR" altLang="en-US" dirty="0" smtClean="0"/>
              <a:t>각 </a:t>
            </a:r>
            <a:r>
              <a:rPr lang="en-US" altLang="ko-KR" dirty="0" smtClean="0"/>
              <a:t>map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reduce</a:t>
            </a:r>
            <a:r>
              <a:rPr lang="ko-KR" altLang="en-US" dirty="0" smtClean="0"/>
              <a:t> 태스크의 로그 정보를</a:t>
            </a:r>
            <a:endParaRPr lang="en-US" altLang="ko-KR" dirty="0" smtClean="0"/>
          </a:p>
          <a:p>
            <a:r>
              <a:rPr lang="ko-KR" altLang="en-US" dirty="0" smtClean="0"/>
              <a:t>읽을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이전에 실행한 </a:t>
            </a:r>
            <a:r>
              <a:rPr lang="en-US" altLang="ko-KR" dirty="0" smtClean="0"/>
              <a:t>job</a:t>
            </a:r>
            <a:r>
              <a:rPr lang="ko-KR" altLang="en-US" dirty="0" smtClean="0"/>
              <a:t>들의</a:t>
            </a:r>
            <a:endParaRPr lang="en-US" altLang="ko-KR" dirty="0" smtClean="0"/>
          </a:p>
          <a:p>
            <a:r>
              <a:rPr lang="ko-KR" altLang="en-US" dirty="0" smtClean="0"/>
              <a:t>로그 내용도 확인 가능한데 이러한 정보는</a:t>
            </a:r>
            <a:endParaRPr lang="en-US" altLang="ko-KR" dirty="0" smtClean="0"/>
          </a:p>
          <a:p>
            <a:r>
              <a:rPr lang="ko-KR" altLang="en-US" dirty="0" err="1" smtClean="0"/>
              <a:t>디버깅시</a:t>
            </a:r>
            <a:r>
              <a:rPr lang="ko-KR" altLang="en-US" dirty="0" smtClean="0"/>
              <a:t> 유용하다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976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MR</a:t>
            </a:r>
            <a:r>
              <a:rPr lang="ko-KR" altLang="en-US" dirty="0" smtClean="0"/>
              <a:t>의 이력정보들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946" y="1600200"/>
            <a:ext cx="5138107" cy="4525963"/>
          </a:xfrm>
        </p:spPr>
      </p:pic>
      <p:sp>
        <p:nvSpPr>
          <p:cNvPr id="5" name="TextBox 4"/>
          <p:cNvSpPr txBox="1"/>
          <p:nvPr/>
        </p:nvSpPr>
        <p:spPr>
          <a:xfrm>
            <a:off x="899592" y="4149080"/>
            <a:ext cx="4107215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특정 </a:t>
            </a:r>
            <a:r>
              <a:rPr lang="en-US" altLang="ko-KR" dirty="0" smtClean="0"/>
              <a:t>MR</a:t>
            </a:r>
            <a:r>
              <a:rPr lang="ko-KR" altLang="en-US" dirty="0" smtClean="0"/>
              <a:t>작업의 설정내용 등으로</a:t>
            </a:r>
            <a:endParaRPr lang="en-US" altLang="ko-KR" dirty="0" smtClean="0"/>
          </a:p>
          <a:p>
            <a:r>
              <a:rPr lang="ko-KR" altLang="en-US" dirty="0" smtClean="0"/>
              <a:t>프로그램의 성능을 최적화 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311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MR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노드확인</a:t>
            </a:r>
            <a:r>
              <a:rPr lang="ko-KR" altLang="en-US" dirty="0" smtClean="0"/>
              <a:t> 정보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710" y="1600200"/>
            <a:ext cx="6066580" cy="4525963"/>
          </a:xfrm>
        </p:spPr>
      </p:pic>
      <p:sp>
        <p:nvSpPr>
          <p:cNvPr id="5" name="TextBox 4"/>
          <p:cNvSpPr txBox="1"/>
          <p:nvPr/>
        </p:nvSpPr>
        <p:spPr>
          <a:xfrm>
            <a:off x="4860032" y="2924944"/>
            <a:ext cx="4107215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특정 </a:t>
            </a:r>
            <a:r>
              <a:rPr lang="en-US" altLang="ko-KR" dirty="0" smtClean="0"/>
              <a:t>MR</a:t>
            </a:r>
            <a:r>
              <a:rPr lang="ko-KR" altLang="en-US" dirty="0" smtClean="0"/>
              <a:t>작업의 설정내용 등으로</a:t>
            </a:r>
            <a:endParaRPr lang="en-US" altLang="ko-KR" dirty="0" smtClean="0"/>
          </a:p>
          <a:p>
            <a:r>
              <a:rPr lang="ko-KR" altLang="en-US" dirty="0" smtClean="0"/>
              <a:t>프로그램의 성능을 최적화 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938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요약</a:t>
            </a:r>
            <a:r>
              <a:rPr lang="en-US" altLang="ko-KR" dirty="0" smtClean="0"/>
              <a:t>(Summary)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하둡</a:t>
            </a:r>
            <a:r>
              <a:rPr lang="ko-KR" altLang="en-US" dirty="0" smtClean="0"/>
              <a:t> 클러스터의 환경을 설정하는 방법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전체적인 클러스터의 상태를 모니터링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Namenode</a:t>
            </a:r>
            <a:r>
              <a:rPr lang="ko-KR" altLang="en-US" dirty="0" smtClean="0"/>
              <a:t>구성이 끝나면 반복작업 없음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 (</a:t>
            </a:r>
            <a:r>
              <a:rPr lang="ko-KR" altLang="en-US" dirty="0" err="1" smtClean="0"/>
              <a:t>하둡의</a:t>
            </a:r>
            <a:r>
              <a:rPr lang="ko-KR" altLang="en-US" dirty="0" smtClean="0"/>
              <a:t> 환경파일을 수정할 필요 없음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244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rgbClr val="92D050"/>
          </a:solidFill>
        </p:spPr>
        <p:txBody>
          <a:bodyPr/>
          <a:lstStyle/>
          <a:p>
            <a:r>
              <a:rPr lang="ko-KR" altLang="en-US" dirty="0" err="1" smtClean="0"/>
              <a:t>하둡</a:t>
            </a:r>
            <a:r>
              <a:rPr lang="ko-KR" altLang="en-US" dirty="0" smtClean="0"/>
              <a:t> 컴포넌트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태스트</a:t>
            </a:r>
            <a:r>
              <a:rPr lang="ko-KR" altLang="en-US" dirty="0" smtClean="0"/>
              <a:t> 단위의 </a:t>
            </a:r>
            <a:r>
              <a:rPr lang="ko-KR" altLang="en-US" dirty="0" err="1" smtClean="0"/>
              <a:t>하둡작업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MR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Application</a:t>
            </a:r>
            <a:r>
              <a:rPr lang="ko-KR" altLang="en-US" dirty="0" smtClean="0"/>
              <a:t>작성법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하둡의</a:t>
            </a:r>
            <a:r>
              <a:rPr lang="ko-KR" altLang="en-US" dirty="0" smtClean="0"/>
              <a:t> 진정한 잠재력 이해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094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하둡</a:t>
            </a:r>
            <a:r>
              <a:rPr lang="ko-KR" altLang="en-US" dirty="0" smtClean="0"/>
              <a:t> 파일 다루기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HDFS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MR</a:t>
            </a:r>
            <a:r>
              <a:rPr lang="ko-KR" altLang="en-US" dirty="0" smtClean="0"/>
              <a:t>프레임워크에서 규모가 큰 분산데이터를 처리하기 위해 디자인 됨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100TB </a:t>
            </a:r>
            <a:r>
              <a:rPr lang="ko-KR" altLang="en-US" dirty="0" smtClean="0"/>
              <a:t>큰 데이터 세트를 단일파일로 저장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err="1" smtClean="0"/>
              <a:t>리눅스</a:t>
            </a:r>
            <a:r>
              <a:rPr lang="ko-KR" altLang="en-US" dirty="0" smtClean="0"/>
              <a:t> 명령어와 유사한 명령어 제공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940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기본적인 파일 명령어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Hadoop</a:t>
            </a:r>
            <a:r>
              <a:rPr lang="ko-KR" altLang="en-US" dirty="0" smtClean="0"/>
              <a:t> </a:t>
            </a:r>
            <a:r>
              <a:rPr lang="en-US" altLang="ko-KR" dirty="0" smtClean="0"/>
              <a:t>fs –</a:t>
            </a:r>
            <a:r>
              <a:rPr lang="en-US" altLang="ko-KR" dirty="0" err="1" smtClean="0"/>
              <a:t>cmd</a:t>
            </a:r>
            <a:r>
              <a:rPr lang="en-US" altLang="ko-KR" dirty="0" smtClean="0"/>
              <a:t> &lt;</a:t>
            </a:r>
            <a:r>
              <a:rPr lang="en-US" altLang="ko-KR" dirty="0" err="1" smtClean="0"/>
              <a:t>args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형식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일반적인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파일관리 작업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-</a:t>
            </a:r>
            <a:r>
              <a:rPr lang="ko-KR" altLang="en-US" dirty="0" smtClean="0"/>
              <a:t>파일의 </a:t>
            </a:r>
            <a:r>
              <a:rPr lang="ko-KR" altLang="en-US" dirty="0" err="1" smtClean="0"/>
              <a:t>디렉토리</a:t>
            </a:r>
            <a:r>
              <a:rPr lang="ko-KR" altLang="en-US" dirty="0" smtClean="0"/>
              <a:t> 추가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-</a:t>
            </a:r>
            <a:r>
              <a:rPr lang="ko-KR" altLang="en-US" dirty="0" smtClean="0"/>
              <a:t>파일 복구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-</a:t>
            </a:r>
            <a:r>
              <a:rPr lang="ko-KR" altLang="en-US" dirty="0" smtClean="0"/>
              <a:t>파일 삭제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46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파일의 </a:t>
            </a:r>
            <a:r>
              <a:rPr lang="ko-KR" altLang="en-US" dirty="0" err="1" smtClean="0"/>
              <a:t>디렉토리</a:t>
            </a:r>
            <a:r>
              <a:rPr lang="ko-KR" altLang="en-US" dirty="0" smtClean="0"/>
              <a:t> 추가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HDFS</a:t>
            </a:r>
            <a:r>
              <a:rPr lang="ko-KR" altLang="en-US" dirty="0" smtClean="0"/>
              <a:t>에 파일 저장하기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&gt;</a:t>
            </a:r>
            <a:r>
              <a:rPr lang="en-US" altLang="ko-KR" dirty="0" err="1" smtClean="0"/>
              <a:t>hadoop</a:t>
            </a:r>
            <a:r>
              <a:rPr lang="en-US" altLang="ko-KR" dirty="0" smtClean="0"/>
              <a:t> fs –</a:t>
            </a:r>
            <a:r>
              <a:rPr lang="en-US" altLang="ko-KR" dirty="0" err="1" smtClean="0"/>
              <a:t>mkdir</a:t>
            </a:r>
            <a:r>
              <a:rPr lang="en-US" altLang="ko-KR" dirty="0" smtClean="0"/>
              <a:t>  /user/&lt;</a:t>
            </a:r>
            <a:r>
              <a:rPr lang="ko-KR" altLang="en-US" dirty="0" err="1" smtClean="0"/>
              <a:t>여러분네임</a:t>
            </a:r>
            <a:r>
              <a:rPr lang="en-US" altLang="ko-KR" dirty="0" smtClean="0"/>
              <a:t>&gt;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&gt;</a:t>
            </a:r>
            <a:r>
              <a:rPr lang="en-US" altLang="ko-KR" dirty="0" err="1" smtClean="0"/>
              <a:t>hadoop</a:t>
            </a:r>
            <a:r>
              <a:rPr lang="en-US" altLang="ko-KR" dirty="0" smtClean="0"/>
              <a:t> fs –ls / ;;;</a:t>
            </a:r>
            <a:r>
              <a:rPr lang="ko-KR" altLang="en-US" dirty="0" err="1" smtClean="0"/>
              <a:t>디렉토리</a:t>
            </a:r>
            <a:r>
              <a:rPr lang="ko-KR" altLang="en-US" dirty="0" smtClean="0"/>
              <a:t> 확인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&gt;</a:t>
            </a:r>
            <a:r>
              <a:rPr lang="en-US" altLang="ko-KR" dirty="0" err="1" smtClean="0"/>
              <a:t>hadoop</a:t>
            </a:r>
            <a:r>
              <a:rPr lang="en-US" altLang="ko-KR" dirty="0" smtClean="0"/>
              <a:t> fs –</a:t>
            </a:r>
            <a:r>
              <a:rPr lang="en-US" altLang="ko-KR" dirty="0" err="1" smtClean="0"/>
              <a:t>lsr</a:t>
            </a:r>
            <a:r>
              <a:rPr lang="en-US" altLang="ko-KR" dirty="0" smtClean="0"/>
              <a:t> / ;;;</a:t>
            </a:r>
            <a:r>
              <a:rPr lang="ko-KR" altLang="en-US" dirty="0" err="1" smtClean="0"/>
              <a:t>하위디렉토리까지</a:t>
            </a:r>
            <a:r>
              <a:rPr lang="ko-KR" altLang="en-US" dirty="0" smtClean="0"/>
              <a:t> 확인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78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파일디렉토리</a:t>
            </a:r>
            <a:r>
              <a:rPr lang="ko-KR" altLang="en-US" dirty="0" smtClean="0"/>
              <a:t> 복사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HDFS</a:t>
            </a:r>
            <a:r>
              <a:rPr lang="ko-KR" altLang="en-US" dirty="0"/>
              <a:t>에 파일 </a:t>
            </a:r>
            <a:r>
              <a:rPr lang="ko-KR" altLang="en-US" dirty="0" smtClean="0"/>
              <a:t>복사하기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&gt;</a:t>
            </a:r>
            <a:r>
              <a:rPr lang="en-US" altLang="ko-KR" dirty="0" err="1" smtClean="0"/>
              <a:t>hadoop</a:t>
            </a:r>
            <a:r>
              <a:rPr lang="en-US" altLang="ko-KR" dirty="0" smtClean="0"/>
              <a:t> fs –put example.txt .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hadoop</a:t>
            </a:r>
            <a:r>
              <a:rPr lang="en-US" altLang="ko-KR" dirty="0" smtClean="0"/>
              <a:t> fs –put example.txt /user/</a:t>
            </a:r>
            <a:r>
              <a:rPr lang="ko-KR" altLang="en-US" dirty="0" err="1" smtClean="0"/>
              <a:t>여러분네임</a:t>
            </a:r>
            <a:r>
              <a:rPr lang="ko-KR" altLang="en-US" dirty="0" smtClean="0"/>
              <a:t> </a:t>
            </a:r>
            <a:r>
              <a:rPr lang="en-US" altLang="ko-KR" dirty="0" smtClean="0"/>
              <a:t>;;;</a:t>
            </a:r>
            <a:r>
              <a:rPr lang="ko-KR" altLang="en-US" dirty="0" smtClean="0"/>
              <a:t>동일한 내용임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&gt;</a:t>
            </a:r>
            <a:r>
              <a:rPr lang="en-US" altLang="ko-KR" dirty="0" err="1" smtClean="0"/>
              <a:t>hadoop</a:t>
            </a:r>
            <a:r>
              <a:rPr lang="en-US" altLang="ko-KR" dirty="0" smtClean="0"/>
              <a:t> fs –</a:t>
            </a:r>
            <a:r>
              <a:rPr lang="en-US" altLang="ko-KR" dirty="0" err="1" smtClean="0"/>
              <a:t>lsr</a:t>
            </a:r>
            <a:r>
              <a:rPr lang="en-US" altLang="ko-KR" dirty="0" smtClean="0"/>
              <a:t> /  ;;;HDFS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작업디렉토리에</a:t>
            </a:r>
            <a:r>
              <a:rPr lang="ko-KR" altLang="en-US" dirty="0" smtClean="0"/>
              <a:t> 추가 </a:t>
            </a:r>
            <a:r>
              <a:rPr lang="ko-KR" altLang="en-US" dirty="0" err="1" smtClean="0"/>
              <a:t>된것</a:t>
            </a:r>
            <a:r>
              <a:rPr lang="ko-KR" altLang="en-US" dirty="0" smtClean="0"/>
              <a:t> 확인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hadoop</a:t>
            </a:r>
            <a:r>
              <a:rPr lang="en-US" altLang="ko-KR" dirty="0" smtClean="0"/>
              <a:t> fs -ls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55976" y="5435932"/>
            <a:ext cx="448712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속성값에서 복제수의 체크도 확인하게 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191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35496" y="980728"/>
            <a:ext cx="180020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1. JAVA Setup</a:t>
            </a:r>
            <a:endParaRPr lang="ko-KR" altLang="en-US" sz="12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51520" y="332656"/>
            <a:ext cx="1656184" cy="360040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FF0000"/>
                </a:solidFill>
              </a:rPr>
              <a:t>서버 형상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구상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95736" y="116632"/>
            <a:ext cx="2531462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000" dirty="0" smtClean="0"/>
              <a:t>1</a:t>
            </a:r>
            <a:r>
              <a:rPr lang="ko-KR" altLang="en-US" sz="1000" dirty="0" smtClean="0"/>
              <a:t>번 서버</a:t>
            </a:r>
            <a:r>
              <a:rPr lang="en-US" altLang="ko-KR" sz="1000" dirty="0" smtClean="0"/>
              <a:t>: </a:t>
            </a:r>
            <a:r>
              <a:rPr lang="en-US" altLang="ko-KR" sz="1000" dirty="0" err="1" smtClean="0"/>
              <a:t>NameNode</a:t>
            </a:r>
            <a:endParaRPr lang="en-US" altLang="ko-KR" sz="1000" dirty="0" smtClean="0"/>
          </a:p>
          <a:p>
            <a:pPr>
              <a:buFont typeface="Arial" pitchFamily="34" charset="0"/>
              <a:buChar char="•"/>
            </a:pPr>
            <a:r>
              <a:rPr lang="en-US" altLang="ko-KR" sz="1000" dirty="0" smtClean="0"/>
              <a:t>2</a:t>
            </a:r>
            <a:r>
              <a:rPr lang="ko-KR" altLang="en-US" sz="1000" dirty="0" smtClean="0"/>
              <a:t>번 서버</a:t>
            </a:r>
            <a:r>
              <a:rPr lang="en-US" altLang="ko-KR" sz="1000" dirty="0" smtClean="0"/>
              <a:t>: DataNode01, </a:t>
            </a:r>
            <a:r>
              <a:rPr lang="en-US" altLang="ko-KR" sz="1000" dirty="0" err="1" smtClean="0"/>
              <a:t>SecondaryNode</a:t>
            </a:r>
            <a:endParaRPr lang="en-US" altLang="ko-KR" sz="1000" dirty="0" smtClean="0"/>
          </a:p>
          <a:p>
            <a:pPr>
              <a:buFont typeface="Arial" pitchFamily="34" charset="0"/>
              <a:buChar char="•"/>
            </a:pPr>
            <a:r>
              <a:rPr lang="en-US" altLang="ko-KR" sz="1000" dirty="0" smtClean="0"/>
              <a:t>3</a:t>
            </a:r>
            <a:r>
              <a:rPr lang="ko-KR" altLang="en-US" sz="1000" dirty="0" smtClean="0"/>
              <a:t>번 서버</a:t>
            </a:r>
            <a:r>
              <a:rPr lang="en-US" altLang="ko-KR" sz="1000" dirty="0" smtClean="0"/>
              <a:t>: DataNode1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000" dirty="0" smtClean="0"/>
              <a:t>4</a:t>
            </a:r>
            <a:r>
              <a:rPr lang="ko-KR" altLang="en-US" sz="1000" dirty="0" smtClean="0"/>
              <a:t>번 서버</a:t>
            </a:r>
            <a:r>
              <a:rPr lang="en-US" altLang="ko-KR" sz="1000" dirty="0" smtClean="0"/>
              <a:t>: DataNode2</a:t>
            </a:r>
            <a:endParaRPr lang="ko-KR" altLang="en-US" sz="1000" dirty="0"/>
          </a:p>
        </p:txBody>
      </p:sp>
      <p:cxnSp>
        <p:nvCxnSpPr>
          <p:cNvPr id="9" name="꺾인 연결선 8"/>
          <p:cNvCxnSpPr>
            <a:stCxn id="6" idx="3"/>
            <a:endCxn id="7" idx="1"/>
          </p:cNvCxnSpPr>
          <p:nvPr/>
        </p:nvCxnSpPr>
        <p:spPr>
          <a:xfrm flipV="1">
            <a:off x="1907704" y="470575"/>
            <a:ext cx="288032" cy="4210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95736" y="848906"/>
            <a:ext cx="2339102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000" dirty="0" smtClean="0"/>
              <a:t>‘/</a:t>
            </a:r>
            <a:r>
              <a:rPr lang="en-US" altLang="ko-KR" sz="1000" dirty="0" err="1" smtClean="0"/>
              <a:t>usr</a:t>
            </a:r>
            <a:r>
              <a:rPr lang="en-US" altLang="ko-KR" sz="1000" dirty="0" smtClean="0"/>
              <a:t>/local/</a:t>
            </a:r>
            <a:r>
              <a:rPr lang="en-US" altLang="ko-KR" sz="1000" dirty="0" err="1" smtClean="0"/>
              <a:t>jdk</a:t>
            </a:r>
            <a:r>
              <a:rPr lang="en-US" altLang="ko-KR" sz="1000" dirty="0" smtClean="0"/>
              <a:t>: 7u21-linux-x64/tar.gz</a:t>
            </a:r>
            <a:endParaRPr lang="ko-KR" altLang="en-US" sz="1000" dirty="0"/>
          </a:p>
        </p:txBody>
      </p:sp>
      <p:cxnSp>
        <p:nvCxnSpPr>
          <p:cNvPr id="17" name="꺾인 연결선 16"/>
          <p:cNvCxnSpPr>
            <a:stCxn id="5" idx="6"/>
            <a:endCxn id="15" idx="1"/>
          </p:cNvCxnSpPr>
          <p:nvPr/>
        </p:nvCxnSpPr>
        <p:spPr>
          <a:xfrm flipV="1">
            <a:off x="1835696" y="972017"/>
            <a:ext cx="360040" cy="18873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860032" y="869763"/>
            <a:ext cx="3405099" cy="2462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리눅스는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압축을 푸는</a:t>
            </a:r>
            <a:r>
              <a:rPr lang="en-US" altLang="ko-KR" sz="1000" dirty="0" smtClean="0"/>
              <a:t>(tar  </a:t>
            </a:r>
            <a:r>
              <a:rPr lang="en-US" altLang="ko-KR" sz="1000" dirty="0" err="1" smtClean="0"/>
              <a:t>xvfzp</a:t>
            </a:r>
            <a:r>
              <a:rPr lang="en-US" altLang="ko-KR" sz="1000" dirty="0" smtClean="0"/>
              <a:t> f/n)</a:t>
            </a:r>
            <a:r>
              <a:rPr lang="ko-KR" altLang="en-US" sz="1000" dirty="0" smtClean="0"/>
              <a:t>것으로 설치가 완료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cxnSp>
        <p:nvCxnSpPr>
          <p:cNvPr id="20" name="꺾인 연결선 19"/>
          <p:cNvCxnSpPr>
            <a:stCxn id="15" idx="3"/>
            <a:endCxn id="18" idx="1"/>
          </p:cNvCxnSpPr>
          <p:nvPr/>
        </p:nvCxnSpPr>
        <p:spPr>
          <a:xfrm>
            <a:off x="4534838" y="972017"/>
            <a:ext cx="325194" cy="2085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195736" y="1133504"/>
            <a:ext cx="1513556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000" dirty="0" smtClean="0"/>
              <a:t>환경 설정</a:t>
            </a:r>
            <a:r>
              <a:rPr lang="en-US" altLang="ko-KR" sz="1000" dirty="0" smtClean="0"/>
              <a:t>(/etc/profile)</a:t>
            </a:r>
            <a:endParaRPr lang="ko-KR" alt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4119229" y="1166555"/>
            <a:ext cx="1544012" cy="2462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4</a:t>
            </a:r>
            <a:r>
              <a:rPr lang="ko-KR" altLang="en-US" sz="1000" dirty="0" smtClean="0"/>
              <a:t>대 모두 동일하게 구성</a:t>
            </a:r>
            <a:endParaRPr lang="ko-KR" altLang="en-US" sz="1000" dirty="0"/>
          </a:p>
        </p:txBody>
      </p:sp>
      <p:cxnSp>
        <p:nvCxnSpPr>
          <p:cNvPr id="24" name="꺾인 연결선 23"/>
          <p:cNvCxnSpPr>
            <a:stCxn id="21" idx="3"/>
            <a:endCxn id="22" idx="1"/>
          </p:cNvCxnSpPr>
          <p:nvPr/>
        </p:nvCxnSpPr>
        <p:spPr>
          <a:xfrm>
            <a:off x="3709292" y="1256615"/>
            <a:ext cx="409937" cy="3305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195736" y="1382579"/>
            <a:ext cx="1449436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000" dirty="0" smtClean="0"/>
              <a:t>환경 설정</a:t>
            </a:r>
            <a:r>
              <a:rPr lang="en-US" altLang="ko-KR" sz="1000" dirty="0" smtClean="0"/>
              <a:t>(/etc/hosts)</a:t>
            </a:r>
            <a:endParaRPr lang="ko-KR" altLang="en-US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4128770" y="1412776"/>
            <a:ext cx="1734770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000" dirty="0" smtClean="0"/>
              <a:t>192.168.10.1  </a:t>
            </a:r>
            <a:r>
              <a:rPr lang="en-US" altLang="ko-KR" sz="1000" dirty="0" err="1" smtClean="0"/>
              <a:t>nameNode</a:t>
            </a:r>
            <a:endParaRPr lang="en-US" altLang="ko-KR" sz="1000" dirty="0" smtClean="0"/>
          </a:p>
          <a:p>
            <a:pPr>
              <a:buFont typeface="Arial" pitchFamily="34" charset="0"/>
              <a:buChar char="•"/>
            </a:pPr>
            <a:r>
              <a:rPr lang="en-US" altLang="ko-KR" sz="1000" dirty="0" smtClean="0"/>
              <a:t>192.168.10.2  </a:t>
            </a:r>
            <a:r>
              <a:rPr lang="en-US" altLang="ko-KR" sz="1000" dirty="0" err="1" smtClean="0"/>
              <a:t>snamenode</a:t>
            </a:r>
            <a:endParaRPr lang="en-US" altLang="ko-KR" sz="1000" dirty="0" smtClean="0"/>
          </a:p>
          <a:p>
            <a:pPr>
              <a:buFont typeface="Arial" pitchFamily="34" charset="0"/>
              <a:buChar char="•"/>
            </a:pPr>
            <a:r>
              <a:rPr lang="en-US" altLang="ko-KR" sz="1000" dirty="0" smtClean="0"/>
              <a:t>192.168.10.3  datanode01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000" dirty="0" smtClean="0"/>
              <a:t>192.168.10.3  datanode03</a:t>
            </a:r>
            <a:endParaRPr lang="ko-KR" altLang="en-US" sz="1000" dirty="0"/>
          </a:p>
        </p:txBody>
      </p:sp>
      <p:cxnSp>
        <p:nvCxnSpPr>
          <p:cNvPr id="28" name="꺾인 연결선 27"/>
          <p:cNvCxnSpPr>
            <a:stCxn id="25" idx="3"/>
            <a:endCxn id="26" idx="1"/>
          </p:cNvCxnSpPr>
          <p:nvPr/>
        </p:nvCxnSpPr>
        <p:spPr>
          <a:xfrm>
            <a:off x="3645172" y="1505690"/>
            <a:ext cx="483598" cy="26102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35496" y="1556792"/>
            <a:ext cx="180020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2. SSH Setup</a:t>
            </a:r>
            <a:endParaRPr lang="ko-KR" altLang="en-US" sz="1200" dirty="0"/>
          </a:p>
        </p:txBody>
      </p:sp>
      <p:cxnSp>
        <p:nvCxnSpPr>
          <p:cNvPr id="31" name="꺾인 연결선 30"/>
          <p:cNvCxnSpPr>
            <a:stCxn id="5" idx="6"/>
            <a:endCxn id="21" idx="1"/>
          </p:cNvCxnSpPr>
          <p:nvPr/>
        </p:nvCxnSpPr>
        <p:spPr>
          <a:xfrm>
            <a:off x="1835696" y="1160748"/>
            <a:ext cx="360040" cy="9586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5" idx="6"/>
            <a:endCxn id="25" idx="1"/>
          </p:cNvCxnSpPr>
          <p:nvPr/>
        </p:nvCxnSpPr>
        <p:spPr>
          <a:xfrm>
            <a:off x="1835696" y="1160748"/>
            <a:ext cx="360040" cy="34494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195736" y="1742619"/>
            <a:ext cx="1231427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000" dirty="0" smtClean="0"/>
              <a:t>Root</a:t>
            </a:r>
            <a:r>
              <a:rPr lang="ko-KR" altLang="en-US" sz="1000" dirty="0" smtClean="0"/>
              <a:t>계정 최상위</a:t>
            </a:r>
            <a:endParaRPr lang="ko-KR" altLang="en-US" sz="1000" dirty="0"/>
          </a:p>
        </p:txBody>
      </p:sp>
      <p:sp>
        <p:nvSpPr>
          <p:cNvPr id="35" name="TextBox 34"/>
          <p:cNvSpPr txBox="1"/>
          <p:nvPr/>
        </p:nvSpPr>
        <p:spPr>
          <a:xfrm>
            <a:off x="5935041" y="1196752"/>
            <a:ext cx="3158237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‘</a:t>
            </a:r>
            <a:r>
              <a:rPr lang="en-US" altLang="ko-KR" sz="1000" dirty="0" err="1" smtClean="0"/>
              <a:t>ssh-keygen</a:t>
            </a:r>
            <a:r>
              <a:rPr lang="en-US" altLang="ko-KR" sz="1000" dirty="0" smtClean="0"/>
              <a:t> –t </a:t>
            </a:r>
            <a:r>
              <a:rPr lang="en-US" altLang="ko-KR" sz="1000" dirty="0" err="1" smtClean="0"/>
              <a:t>rsa</a:t>
            </a:r>
            <a:r>
              <a:rPr lang="en-US" altLang="ko-KR" sz="1000" dirty="0" smtClean="0"/>
              <a:t>’</a:t>
            </a:r>
          </a:p>
          <a:p>
            <a:r>
              <a:rPr lang="en-US" altLang="ko-KR" sz="1000" dirty="0" smtClean="0"/>
              <a:t>&gt;Cat id_rsa.pub &gt;&gt; </a:t>
            </a:r>
            <a:r>
              <a:rPr lang="en-US" altLang="ko-KR" sz="1000" dirty="0" err="1" smtClean="0"/>
              <a:t>authorized_keys</a:t>
            </a:r>
            <a:endParaRPr lang="en-US" altLang="ko-KR" sz="1000" dirty="0" smtClean="0"/>
          </a:p>
          <a:p>
            <a:r>
              <a:rPr lang="en-US" altLang="ko-KR" sz="1000" dirty="0" smtClean="0"/>
              <a:t>&gt;</a:t>
            </a:r>
            <a:r>
              <a:rPr lang="en-US" altLang="ko-KR" sz="1000" dirty="0" err="1" smtClean="0"/>
              <a:t>ssh</a:t>
            </a:r>
            <a:r>
              <a:rPr lang="en-US" altLang="ko-KR" sz="1000" dirty="0" smtClean="0"/>
              <a:t> </a:t>
            </a:r>
            <a:r>
              <a:rPr lang="en-US" altLang="ko-KR" sz="1000" dirty="0" err="1" smtClean="0"/>
              <a:t>root@SnameNode</a:t>
            </a:r>
            <a:r>
              <a:rPr lang="en-US" altLang="ko-KR" sz="1000" dirty="0" smtClean="0"/>
              <a:t> cat ~/.</a:t>
            </a:r>
            <a:r>
              <a:rPr lang="en-US" altLang="ko-KR" sz="1000" dirty="0" err="1" smtClean="0"/>
              <a:t>ssh</a:t>
            </a:r>
            <a:r>
              <a:rPr lang="en-US" altLang="ko-KR" sz="1000" dirty="0" smtClean="0"/>
              <a:t>/id_rsa.pub &gt;&gt;</a:t>
            </a:r>
          </a:p>
          <a:p>
            <a:r>
              <a:rPr lang="en-US" altLang="ko-KR" sz="1000" dirty="0" smtClean="0"/>
              <a:t> ~/.</a:t>
            </a:r>
            <a:r>
              <a:rPr lang="en-US" altLang="ko-KR" sz="1000" dirty="0" err="1" smtClean="0"/>
              <a:t>ssh</a:t>
            </a:r>
            <a:r>
              <a:rPr lang="en-US" altLang="ko-KR" sz="1000" dirty="0" smtClean="0"/>
              <a:t>/</a:t>
            </a:r>
            <a:r>
              <a:rPr lang="en-US" altLang="ko-KR" sz="1000" dirty="0" err="1" smtClean="0"/>
              <a:t>authorized_keys</a:t>
            </a:r>
            <a:endParaRPr lang="en-US" altLang="ko-KR" sz="1000" dirty="0" smtClean="0"/>
          </a:p>
          <a:p>
            <a:r>
              <a:rPr lang="en-US" altLang="ko-KR" sz="1000" dirty="0" smtClean="0"/>
              <a:t>&gt;</a:t>
            </a:r>
            <a:r>
              <a:rPr lang="en-US" altLang="ko-KR" sz="1000" dirty="0" err="1" smtClean="0"/>
              <a:t>ssh</a:t>
            </a:r>
            <a:r>
              <a:rPr lang="en-US" altLang="ko-KR" sz="1000" dirty="0" smtClean="0"/>
              <a:t> root@DataNode02 cat ~/.</a:t>
            </a:r>
            <a:r>
              <a:rPr lang="en-US" altLang="ko-KR" sz="1000" dirty="0" err="1" smtClean="0"/>
              <a:t>ssh</a:t>
            </a:r>
            <a:r>
              <a:rPr lang="en-US" altLang="ko-KR" sz="1000" dirty="0" smtClean="0"/>
              <a:t>/id_rsa.pub &gt;&gt;</a:t>
            </a:r>
          </a:p>
          <a:p>
            <a:r>
              <a:rPr lang="en-US" altLang="ko-KR" sz="1000" dirty="0" smtClean="0"/>
              <a:t> ~/.</a:t>
            </a:r>
            <a:r>
              <a:rPr lang="en-US" altLang="ko-KR" sz="1000" dirty="0" err="1" smtClean="0"/>
              <a:t>ssh</a:t>
            </a:r>
            <a:r>
              <a:rPr lang="en-US" altLang="ko-KR" sz="1000" dirty="0" smtClean="0"/>
              <a:t>/</a:t>
            </a:r>
            <a:r>
              <a:rPr lang="en-US" altLang="ko-KR" sz="1000" dirty="0" err="1" smtClean="0"/>
              <a:t>authorized_keys</a:t>
            </a:r>
            <a:endParaRPr lang="en-US" altLang="ko-KR" sz="1000" dirty="0" smtClean="0"/>
          </a:p>
          <a:p>
            <a:r>
              <a:rPr lang="en-US" altLang="ko-KR" sz="1000" dirty="0" smtClean="0"/>
              <a:t>&gt;</a:t>
            </a:r>
            <a:r>
              <a:rPr lang="en-US" altLang="ko-KR" sz="1000" dirty="0" err="1" smtClean="0"/>
              <a:t>ssh</a:t>
            </a:r>
            <a:r>
              <a:rPr lang="en-US" altLang="ko-KR" sz="1000" dirty="0" smtClean="0"/>
              <a:t> root@DataNode03 cat ~/.</a:t>
            </a:r>
            <a:r>
              <a:rPr lang="en-US" altLang="ko-KR" sz="1000" dirty="0" err="1" smtClean="0"/>
              <a:t>ssh</a:t>
            </a:r>
            <a:r>
              <a:rPr lang="en-US" altLang="ko-KR" sz="1000" dirty="0" smtClean="0"/>
              <a:t>/id_rsa.pub &gt;&gt;</a:t>
            </a:r>
          </a:p>
          <a:p>
            <a:r>
              <a:rPr lang="en-US" altLang="ko-KR" sz="1000" dirty="0" smtClean="0"/>
              <a:t> ~/.</a:t>
            </a:r>
            <a:r>
              <a:rPr lang="en-US" altLang="ko-KR" sz="1000" dirty="0" err="1" smtClean="0"/>
              <a:t>ssh</a:t>
            </a:r>
            <a:r>
              <a:rPr lang="en-US" altLang="ko-KR" sz="1000" dirty="0" smtClean="0"/>
              <a:t>/</a:t>
            </a:r>
            <a:r>
              <a:rPr lang="en-US" altLang="ko-KR" sz="1000" dirty="0" err="1" smtClean="0"/>
              <a:t>authorized_keys</a:t>
            </a:r>
            <a:endParaRPr lang="en-US" altLang="ko-KR" sz="1000" dirty="0" smtClean="0"/>
          </a:p>
          <a:p>
            <a:endParaRPr lang="ko-KR" altLang="en-US" sz="1000" dirty="0"/>
          </a:p>
        </p:txBody>
      </p:sp>
      <p:cxnSp>
        <p:nvCxnSpPr>
          <p:cNvPr id="48" name="꺾인 연결선 47"/>
          <p:cNvCxnSpPr>
            <a:stCxn id="29" idx="6"/>
            <a:endCxn id="34" idx="1"/>
          </p:cNvCxnSpPr>
          <p:nvPr/>
        </p:nvCxnSpPr>
        <p:spPr>
          <a:xfrm>
            <a:off x="1835696" y="1736812"/>
            <a:ext cx="360040" cy="12891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940152" y="2743760"/>
            <a:ext cx="2981907" cy="10156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‘&gt;</a:t>
            </a:r>
            <a:r>
              <a:rPr lang="en-US" altLang="ko-KR" sz="1000" dirty="0" err="1" smtClean="0"/>
              <a:t>scp</a:t>
            </a:r>
            <a:r>
              <a:rPr lang="en-US" altLang="ko-KR" sz="1000" dirty="0" smtClean="0"/>
              <a:t> –</a:t>
            </a:r>
            <a:r>
              <a:rPr lang="en-US" altLang="ko-KR" sz="1000" dirty="0" err="1" smtClean="0"/>
              <a:t>rp</a:t>
            </a:r>
            <a:r>
              <a:rPr lang="en-US" altLang="ko-KR" sz="1000" dirty="0" smtClean="0"/>
              <a:t> </a:t>
            </a:r>
            <a:r>
              <a:rPr lang="en-US" altLang="ko-KR" sz="1000" dirty="0" err="1" smtClean="0"/>
              <a:t>authorized_keys</a:t>
            </a:r>
            <a:r>
              <a:rPr lang="en-US" altLang="ko-KR" sz="1000" dirty="0" smtClean="0"/>
              <a:t> </a:t>
            </a:r>
            <a:r>
              <a:rPr lang="en-US" altLang="ko-KR" sz="1000" dirty="0" err="1" smtClean="0"/>
              <a:t>root@SNameNode</a:t>
            </a:r>
            <a:r>
              <a:rPr lang="en-US" altLang="ko-KR" sz="1000" dirty="0" smtClean="0"/>
              <a:t>:</a:t>
            </a:r>
          </a:p>
          <a:p>
            <a:r>
              <a:rPr lang="en-US" altLang="ko-KR" sz="1000" dirty="0" smtClean="0"/>
              <a:t>~/.</a:t>
            </a:r>
            <a:r>
              <a:rPr lang="en-US" altLang="ko-KR" sz="1000" dirty="0" err="1" smtClean="0"/>
              <a:t>ssh</a:t>
            </a:r>
            <a:r>
              <a:rPr lang="en-US" altLang="ko-KR" sz="1000" dirty="0" smtClean="0"/>
              <a:t>/</a:t>
            </a:r>
            <a:r>
              <a:rPr lang="en-US" altLang="ko-KR" sz="1000" dirty="0" err="1" smtClean="0"/>
              <a:t>authorized_keys</a:t>
            </a:r>
            <a:endParaRPr lang="en-US" altLang="ko-KR" sz="1000" dirty="0" smtClean="0"/>
          </a:p>
          <a:p>
            <a:r>
              <a:rPr lang="en-US" altLang="ko-KR" sz="1000" dirty="0" smtClean="0"/>
              <a:t>‘&gt;</a:t>
            </a:r>
            <a:r>
              <a:rPr lang="en-US" altLang="ko-KR" sz="1000" dirty="0" err="1" smtClean="0"/>
              <a:t>scp</a:t>
            </a:r>
            <a:r>
              <a:rPr lang="en-US" altLang="ko-KR" sz="1000" dirty="0" smtClean="0"/>
              <a:t> –</a:t>
            </a:r>
            <a:r>
              <a:rPr lang="en-US" altLang="ko-KR" sz="1000" dirty="0" err="1" smtClean="0"/>
              <a:t>rp</a:t>
            </a:r>
            <a:r>
              <a:rPr lang="en-US" altLang="ko-KR" sz="1000" dirty="0" smtClean="0"/>
              <a:t> </a:t>
            </a:r>
            <a:r>
              <a:rPr lang="en-US" altLang="ko-KR" sz="1000" dirty="0" err="1" smtClean="0"/>
              <a:t>authorized_keys</a:t>
            </a:r>
            <a:r>
              <a:rPr lang="en-US" altLang="ko-KR" sz="1000" dirty="0" smtClean="0"/>
              <a:t> root@SDataNode:02</a:t>
            </a:r>
          </a:p>
          <a:p>
            <a:r>
              <a:rPr lang="en-US" altLang="ko-KR" sz="1000" dirty="0" smtClean="0"/>
              <a:t>~/.</a:t>
            </a:r>
            <a:r>
              <a:rPr lang="en-US" altLang="ko-KR" sz="1000" dirty="0" err="1" smtClean="0"/>
              <a:t>ssh</a:t>
            </a:r>
            <a:r>
              <a:rPr lang="en-US" altLang="ko-KR" sz="1000" dirty="0" smtClean="0"/>
              <a:t>/</a:t>
            </a:r>
            <a:r>
              <a:rPr lang="en-US" altLang="ko-KR" sz="1000" dirty="0" err="1" smtClean="0"/>
              <a:t>authorized_keys</a:t>
            </a:r>
            <a:endParaRPr lang="en-US" altLang="ko-KR" sz="1000" dirty="0" smtClean="0"/>
          </a:p>
          <a:p>
            <a:r>
              <a:rPr lang="en-US" altLang="ko-KR" sz="1000" dirty="0" smtClean="0"/>
              <a:t>‘&gt;</a:t>
            </a:r>
            <a:r>
              <a:rPr lang="en-US" altLang="ko-KR" sz="1000" dirty="0" err="1" smtClean="0"/>
              <a:t>scp</a:t>
            </a:r>
            <a:r>
              <a:rPr lang="en-US" altLang="ko-KR" sz="1000" dirty="0" smtClean="0"/>
              <a:t> –</a:t>
            </a:r>
            <a:r>
              <a:rPr lang="en-US" altLang="ko-KR" sz="1000" dirty="0" err="1" smtClean="0"/>
              <a:t>rp</a:t>
            </a:r>
            <a:r>
              <a:rPr lang="en-US" altLang="ko-KR" sz="1000" dirty="0" smtClean="0"/>
              <a:t> </a:t>
            </a:r>
            <a:r>
              <a:rPr lang="en-US" altLang="ko-KR" sz="1000" dirty="0" err="1" smtClean="0"/>
              <a:t>authorized_keys</a:t>
            </a:r>
            <a:r>
              <a:rPr lang="en-US" altLang="ko-KR" sz="1000" dirty="0" smtClean="0"/>
              <a:t> root@DataNode03:</a:t>
            </a:r>
          </a:p>
          <a:p>
            <a:r>
              <a:rPr lang="en-US" altLang="ko-KR" sz="1000" dirty="0" smtClean="0"/>
              <a:t>~/.</a:t>
            </a:r>
            <a:r>
              <a:rPr lang="en-US" altLang="ko-KR" sz="1000" dirty="0" err="1" smtClean="0"/>
              <a:t>ssh</a:t>
            </a:r>
            <a:r>
              <a:rPr lang="en-US" altLang="ko-KR" sz="1000" dirty="0" smtClean="0"/>
              <a:t>/</a:t>
            </a:r>
            <a:r>
              <a:rPr lang="en-US" altLang="ko-KR" sz="1000" dirty="0" err="1" smtClean="0"/>
              <a:t>authorized_keys</a:t>
            </a:r>
            <a:endParaRPr lang="en-US" altLang="ko-KR" sz="1000" dirty="0" smtClean="0"/>
          </a:p>
        </p:txBody>
      </p:sp>
      <p:cxnSp>
        <p:nvCxnSpPr>
          <p:cNvPr id="52" name="꺾인 연결선 51"/>
          <p:cNvCxnSpPr>
            <a:stCxn id="35" idx="1"/>
            <a:endCxn id="50" idx="1"/>
          </p:cNvCxnSpPr>
          <p:nvPr/>
        </p:nvCxnSpPr>
        <p:spPr>
          <a:xfrm rot="10800000" flipH="1" flipV="1">
            <a:off x="5935040" y="1935416"/>
            <a:ext cx="5111" cy="1316176"/>
          </a:xfrm>
          <a:prstGeom prst="bentConnector3">
            <a:avLst>
              <a:gd name="adj1" fmla="val -102387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34" idx="3"/>
          </p:cNvCxnSpPr>
          <p:nvPr/>
        </p:nvCxnSpPr>
        <p:spPr>
          <a:xfrm>
            <a:off x="3427163" y="1865730"/>
            <a:ext cx="2440981" cy="771182"/>
          </a:xfrm>
          <a:prstGeom prst="bentConnector3">
            <a:avLst>
              <a:gd name="adj1" fmla="val 242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35496" y="2132856"/>
            <a:ext cx="1440160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3. HADOOP Setup</a:t>
            </a:r>
            <a:endParaRPr lang="ko-KR" altLang="en-US" sz="1200" dirty="0"/>
          </a:p>
        </p:txBody>
      </p:sp>
      <p:sp>
        <p:nvSpPr>
          <p:cNvPr id="60" name="TextBox 59"/>
          <p:cNvSpPr txBox="1"/>
          <p:nvPr/>
        </p:nvSpPr>
        <p:spPr>
          <a:xfrm>
            <a:off x="2292082" y="2492896"/>
            <a:ext cx="1409360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000" dirty="0" smtClean="0"/>
              <a:t>‘hadoop-1.1.2.tar.gz’</a:t>
            </a:r>
            <a:endParaRPr lang="ko-KR" altLang="en-US" sz="1000" dirty="0"/>
          </a:p>
        </p:txBody>
      </p:sp>
      <p:sp>
        <p:nvSpPr>
          <p:cNvPr id="61" name="TextBox 60"/>
          <p:cNvSpPr txBox="1"/>
          <p:nvPr/>
        </p:nvSpPr>
        <p:spPr>
          <a:xfrm>
            <a:off x="2292082" y="2811125"/>
            <a:ext cx="2351926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000" dirty="0" smtClean="0"/>
              <a:t>3</a:t>
            </a:r>
            <a:r>
              <a:rPr lang="ko-KR" altLang="en-US" sz="1000" dirty="0" smtClean="0"/>
              <a:t>개 </a:t>
            </a:r>
            <a:r>
              <a:rPr lang="ko-KR" altLang="en-US" sz="1000" dirty="0" err="1" smtClean="0"/>
              <a:t>디렉토리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생성한다</a:t>
            </a:r>
            <a:r>
              <a:rPr lang="en-US" altLang="ko-KR" sz="1000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000" dirty="0" err="1" smtClean="0"/>
              <a:t>Mkdir</a:t>
            </a:r>
            <a:r>
              <a:rPr lang="en-US" altLang="ko-KR" sz="1000" dirty="0" smtClean="0"/>
              <a:t> –p /home/</a:t>
            </a:r>
            <a:r>
              <a:rPr lang="en-US" altLang="ko-KR" sz="1000" dirty="0" err="1" smtClean="0"/>
              <a:t>hadoop</a:t>
            </a:r>
            <a:r>
              <a:rPr lang="en-US" altLang="ko-KR" sz="1000" dirty="0" smtClean="0"/>
              <a:t>/</a:t>
            </a:r>
            <a:r>
              <a:rPr lang="en-US" altLang="ko-KR" sz="1000" dirty="0" err="1" smtClean="0"/>
              <a:t>hdfs</a:t>
            </a:r>
            <a:r>
              <a:rPr lang="en-US" altLang="ko-KR" sz="1000" dirty="0" smtClean="0"/>
              <a:t>/data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000" dirty="0" err="1" smtClean="0"/>
              <a:t>Mkdir</a:t>
            </a:r>
            <a:r>
              <a:rPr lang="en-US" altLang="ko-KR" sz="1000" dirty="0" smtClean="0"/>
              <a:t> –p /home/</a:t>
            </a:r>
            <a:r>
              <a:rPr lang="en-US" altLang="ko-KR" sz="1000" dirty="0" err="1" smtClean="0"/>
              <a:t>hadoop</a:t>
            </a:r>
            <a:r>
              <a:rPr lang="en-US" altLang="ko-KR" sz="1000" dirty="0" smtClean="0"/>
              <a:t>/</a:t>
            </a:r>
            <a:r>
              <a:rPr lang="en-US" altLang="ko-KR" sz="1000" dirty="0" err="1" smtClean="0"/>
              <a:t>hdfs</a:t>
            </a:r>
            <a:r>
              <a:rPr lang="en-US" altLang="ko-KR" sz="1000" dirty="0" smtClean="0"/>
              <a:t>/temp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000" dirty="0" err="1" smtClean="0"/>
              <a:t>Mkdir</a:t>
            </a:r>
            <a:r>
              <a:rPr lang="en-US" altLang="ko-KR" sz="1000" dirty="0" smtClean="0"/>
              <a:t> –p /home/</a:t>
            </a:r>
            <a:r>
              <a:rPr lang="en-US" altLang="ko-KR" sz="1000" dirty="0" err="1" smtClean="0"/>
              <a:t>hadoop</a:t>
            </a:r>
            <a:r>
              <a:rPr lang="en-US" altLang="ko-KR" sz="1000" dirty="0" smtClean="0"/>
              <a:t>/</a:t>
            </a:r>
            <a:r>
              <a:rPr lang="en-US" altLang="ko-KR" sz="1000" dirty="0" err="1" smtClean="0"/>
              <a:t>hdfs</a:t>
            </a:r>
            <a:r>
              <a:rPr lang="en-US" altLang="ko-KR" sz="1000" dirty="0" smtClean="0"/>
              <a:t>/name</a:t>
            </a:r>
            <a:endParaRPr lang="ko-KR" altLang="en-US" sz="1000" dirty="0"/>
          </a:p>
        </p:txBody>
      </p:sp>
      <p:cxnSp>
        <p:nvCxnSpPr>
          <p:cNvPr id="63" name="꺾인 연결선 62"/>
          <p:cNvCxnSpPr>
            <a:stCxn id="60" idx="1"/>
            <a:endCxn id="61" idx="1"/>
          </p:cNvCxnSpPr>
          <p:nvPr/>
        </p:nvCxnSpPr>
        <p:spPr>
          <a:xfrm rot="10800000" flipV="1">
            <a:off x="2292082" y="2616006"/>
            <a:ext cx="12700" cy="549061"/>
          </a:xfrm>
          <a:prstGeom prst="bentConnector3">
            <a:avLst>
              <a:gd name="adj1" fmla="val 84578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2267744" y="3645024"/>
            <a:ext cx="2340705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000" dirty="0" smtClean="0"/>
              <a:t>‘</a:t>
            </a:r>
            <a:r>
              <a:rPr lang="en-US" altLang="ko-KR" sz="1000" dirty="0" err="1" smtClean="0"/>
              <a:t>mv</a:t>
            </a:r>
            <a:r>
              <a:rPr lang="en-US" altLang="ko-KR" sz="1000" dirty="0" smtClean="0"/>
              <a:t> hadoop-1.1.2 /</a:t>
            </a:r>
            <a:r>
              <a:rPr lang="en-US" altLang="ko-KR" sz="1000" dirty="0" err="1" smtClean="0"/>
              <a:t>usr</a:t>
            </a:r>
            <a:r>
              <a:rPr lang="en-US" altLang="ko-KR" sz="1000" dirty="0" smtClean="0"/>
              <a:t>/local/</a:t>
            </a:r>
            <a:r>
              <a:rPr lang="en-US" altLang="ko-KR" sz="1000" dirty="0" err="1" smtClean="0"/>
              <a:t>hadoop</a:t>
            </a:r>
            <a:endParaRPr lang="en-US" altLang="ko-KR" sz="1000" dirty="0" smtClean="0"/>
          </a:p>
          <a:p>
            <a:pPr>
              <a:buFont typeface="Arial" pitchFamily="34" charset="0"/>
              <a:buChar char="•"/>
            </a:pPr>
            <a:r>
              <a:rPr lang="en-US" altLang="ko-KR" sz="1000" dirty="0" err="1" smtClean="0"/>
              <a:t>Cd</a:t>
            </a:r>
            <a:r>
              <a:rPr lang="en-US" altLang="ko-KR" sz="1000" dirty="0" smtClean="0"/>
              <a:t> /</a:t>
            </a:r>
            <a:r>
              <a:rPr lang="en-US" altLang="ko-KR" sz="1000" dirty="0" err="1" smtClean="0"/>
              <a:t>usr</a:t>
            </a:r>
            <a:r>
              <a:rPr lang="en-US" altLang="ko-KR" sz="1000" dirty="0" smtClean="0"/>
              <a:t>/local/</a:t>
            </a:r>
            <a:r>
              <a:rPr lang="en-US" altLang="ko-KR" sz="1000" dirty="0" err="1" smtClean="0"/>
              <a:t>hadoop</a:t>
            </a:r>
            <a:r>
              <a:rPr lang="en-US" altLang="ko-KR" sz="1000" dirty="0" smtClean="0"/>
              <a:t>/conf</a:t>
            </a:r>
            <a:endParaRPr lang="ko-KR" alt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001143" y="4077072"/>
            <a:ext cx="5035353" cy="10618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err="1" smtClean="0"/>
              <a:t>Hdfs</a:t>
            </a:r>
            <a:r>
              <a:rPr lang="ko-KR" altLang="en-US" sz="1050" dirty="0" smtClean="0"/>
              <a:t>와 맵리듀스에서 공통적으로 사용할 환경정보를 설정 </a:t>
            </a:r>
            <a:r>
              <a:rPr lang="en-US" altLang="ko-KR" sz="1050" dirty="0" smtClean="0">
                <a:sym typeface="Wingdings" pitchFamily="2" charset="2"/>
              </a:rPr>
              <a:t> ‘core-site.xml’</a:t>
            </a:r>
          </a:p>
          <a:p>
            <a:r>
              <a:rPr lang="ko-KR" altLang="en-US" sz="1050" dirty="0" err="1" smtClean="0">
                <a:sym typeface="Wingdings" pitchFamily="2" charset="2"/>
              </a:rPr>
              <a:t>하둡을</a:t>
            </a:r>
            <a:r>
              <a:rPr lang="ko-KR" altLang="en-US" sz="1050" dirty="0" smtClean="0">
                <a:sym typeface="Wingdings" pitchFamily="2" charset="2"/>
              </a:rPr>
              <a:t> 실행하는 셀 스크립트 파일에서 필요한 환경변수설정 </a:t>
            </a:r>
            <a:r>
              <a:rPr lang="en-US" altLang="ko-KR" sz="1050" dirty="0" smtClean="0">
                <a:sym typeface="Wingdings" pitchFamily="2" charset="2"/>
              </a:rPr>
              <a:t> ‘hadoop-env.sh’</a:t>
            </a:r>
          </a:p>
          <a:p>
            <a:r>
              <a:rPr lang="en-US" altLang="ko-KR" sz="1050" dirty="0" err="1" smtClean="0">
                <a:sym typeface="Wingdings" pitchFamily="2" charset="2"/>
              </a:rPr>
              <a:t>Hdfs</a:t>
            </a:r>
            <a:r>
              <a:rPr lang="ko-KR" altLang="en-US" sz="1050" dirty="0" smtClean="0">
                <a:sym typeface="Wingdings" pitchFamily="2" charset="2"/>
              </a:rPr>
              <a:t>에서</a:t>
            </a:r>
            <a:r>
              <a:rPr lang="en-US" altLang="ko-KR" sz="1050" dirty="0" smtClean="0">
                <a:sym typeface="Wingdings" pitchFamily="2" charset="2"/>
              </a:rPr>
              <a:t> </a:t>
            </a:r>
            <a:r>
              <a:rPr lang="ko-KR" altLang="en-US" sz="1050" dirty="0" smtClean="0">
                <a:sym typeface="Wingdings" pitchFamily="2" charset="2"/>
              </a:rPr>
              <a:t>사용할</a:t>
            </a:r>
            <a:r>
              <a:rPr lang="en-US" altLang="ko-KR" sz="1050" dirty="0" smtClean="0">
                <a:sym typeface="Wingdings" pitchFamily="2" charset="2"/>
              </a:rPr>
              <a:t> </a:t>
            </a:r>
            <a:r>
              <a:rPr lang="ko-KR" altLang="en-US" sz="1050" dirty="0" smtClean="0">
                <a:sym typeface="Wingdings" pitchFamily="2" charset="2"/>
              </a:rPr>
              <a:t>환경정보 설정 </a:t>
            </a:r>
            <a:r>
              <a:rPr lang="en-US" altLang="ko-KR" sz="1050" dirty="0" smtClean="0">
                <a:sym typeface="Wingdings" pitchFamily="2" charset="2"/>
              </a:rPr>
              <a:t> ‘hdfs-site.xml’</a:t>
            </a:r>
          </a:p>
          <a:p>
            <a:r>
              <a:rPr lang="ko-KR" altLang="en-US" sz="1050" dirty="0" err="1" smtClean="0">
                <a:sym typeface="Wingdings" pitchFamily="2" charset="2"/>
              </a:rPr>
              <a:t>맵리듀스에서</a:t>
            </a:r>
            <a:r>
              <a:rPr lang="ko-KR" altLang="en-US" sz="1050" dirty="0" smtClean="0">
                <a:sym typeface="Wingdings" pitchFamily="2" charset="2"/>
              </a:rPr>
              <a:t> 사용할 환경정보 설정 </a:t>
            </a:r>
            <a:r>
              <a:rPr lang="en-US" altLang="ko-KR" sz="1050" dirty="0" smtClean="0">
                <a:sym typeface="Wingdings" pitchFamily="2" charset="2"/>
              </a:rPr>
              <a:t> mpred-site.xml’</a:t>
            </a:r>
          </a:p>
          <a:p>
            <a:r>
              <a:rPr lang="ko-KR" altLang="en-US" sz="1050" dirty="0" err="1" smtClean="0"/>
              <a:t>보조네임노드</a:t>
            </a:r>
            <a:r>
              <a:rPr lang="en-US" altLang="ko-KR" sz="1050" dirty="0" smtClean="0"/>
              <a:t>(</a:t>
            </a:r>
            <a:r>
              <a:rPr lang="en-US" altLang="ko-KR" sz="1050" dirty="0" err="1" smtClean="0"/>
              <a:t>SecondaryNode</a:t>
            </a:r>
            <a:r>
              <a:rPr lang="en-US" altLang="ko-KR" sz="1050" dirty="0" smtClean="0"/>
              <a:t>)</a:t>
            </a:r>
            <a:r>
              <a:rPr lang="ko-KR" altLang="en-US" sz="1050" dirty="0" smtClean="0"/>
              <a:t>를 실행할 서버를 설정 </a:t>
            </a:r>
            <a:r>
              <a:rPr lang="en-US" altLang="ko-KR" sz="1050" dirty="0" smtClean="0">
                <a:sym typeface="Wingdings" pitchFamily="2" charset="2"/>
              </a:rPr>
              <a:t>masters</a:t>
            </a:r>
          </a:p>
          <a:p>
            <a:r>
              <a:rPr lang="ko-KR" altLang="en-US" sz="1050" dirty="0" err="1" smtClean="0">
                <a:sym typeface="Wingdings" pitchFamily="2" charset="2"/>
              </a:rPr>
              <a:t>데이터노드를</a:t>
            </a:r>
            <a:r>
              <a:rPr lang="ko-KR" altLang="en-US" sz="1050" dirty="0" smtClean="0">
                <a:sym typeface="Wingdings" pitchFamily="2" charset="2"/>
              </a:rPr>
              <a:t> 실행할 서버를 설정 </a:t>
            </a:r>
            <a:r>
              <a:rPr lang="en-US" altLang="ko-KR" sz="1050" dirty="0" smtClean="0">
                <a:sym typeface="Wingdings" pitchFamily="2" charset="2"/>
              </a:rPr>
              <a:t> slaves</a:t>
            </a:r>
            <a:endParaRPr lang="ko-KR" altLang="en-US" sz="1050" dirty="0"/>
          </a:p>
        </p:txBody>
      </p:sp>
      <p:sp>
        <p:nvSpPr>
          <p:cNvPr id="69" name="TextBox 68"/>
          <p:cNvSpPr txBox="1"/>
          <p:nvPr/>
        </p:nvSpPr>
        <p:spPr>
          <a:xfrm>
            <a:off x="6516763" y="5189130"/>
            <a:ext cx="2231701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000" dirty="0" smtClean="0"/>
              <a:t>‘vi hadoop-env.sh’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000" dirty="0" smtClean="0"/>
              <a:t>Export JAVA_HOME=/</a:t>
            </a:r>
            <a:r>
              <a:rPr lang="en-US" altLang="ko-KR" sz="1000" dirty="0" err="1" smtClean="0"/>
              <a:t>usr</a:t>
            </a:r>
            <a:r>
              <a:rPr lang="en-US" altLang="ko-KR" sz="1000" dirty="0" smtClean="0"/>
              <a:t>/local/</a:t>
            </a:r>
            <a:r>
              <a:rPr lang="en-US" altLang="ko-KR" sz="1000" dirty="0" err="1" smtClean="0"/>
              <a:t>jdk</a:t>
            </a:r>
            <a:endParaRPr lang="en-US" altLang="ko-KR" sz="1000" dirty="0" smtClean="0"/>
          </a:p>
        </p:txBody>
      </p:sp>
      <p:sp>
        <p:nvSpPr>
          <p:cNvPr id="70" name="TextBox 69"/>
          <p:cNvSpPr txBox="1"/>
          <p:nvPr/>
        </p:nvSpPr>
        <p:spPr>
          <a:xfrm>
            <a:off x="6228184" y="5631051"/>
            <a:ext cx="2845651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000" dirty="0" smtClean="0"/>
              <a:t>‘masters/ slaves</a:t>
            </a:r>
            <a:r>
              <a:rPr lang="ko-KR" altLang="en-US" sz="1000" dirty="0" smtClean="0"/>
              <a:t>를 열고 </a:t>
            </a:r>
            <a:r>
              <a:rPr lang="en-US" altLang="ko-KR" sz="1000" dirty="0" smtClean="0"/>
              <a:t>host</a:t>
            </a:r>
            <a:r>
              <a:rPr lang="ko-KR" altLang="en-US" sz="1000" dirty="0" smtClean="0"/>
              <a:t>내용으로 수정함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cxnSp>
        <p:nvCxnSpPr>
          <p:cNvPr id="72" name="꺾인 연결선 71"/>
          <p:cNvCxnSpPr>
            <a:stCxn id="59" idx="6"/>
            <a:endCxn id="67" idx="1"/>
          </p:cNvCxnSpPr>
          <p:nvPr/>
        </p:nvCxnSpPr>
        <p:spPr>
          <a:xfrm>
            <a:off x="1475656" y="2528900"/>
            <a:ext cx="792088" cy="131617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 78"/>
          <p:cNvCxnSpPr/>
          <p:nvPr/>
        </p:nvCxnSpPr>
        <p:spPr>
          <a:xfrm rot="10800000" flipH="1" flipV="1">
            <a:off x="2267744" y="3645024"/>
            <a:ext cx="1733399" cy="762908"/>
          </a:xfrm>
          <a:prstGeom prst="bentConnector3">
            <a:avLst>
              <a:gd name="adj1" fmla="val -1318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80"/>
          <p:cNvCxnSpPr/>
          <p:nvPr/>
        </p:nvCxnSpPr>
        <p:spPr>
          <a:xfrm>
            <a:off x="4067944" y="4797152"/>
            <a:ext cx="2443612" cy="421158"/>
          </a:xfrm>
          <a:prstGeom prst="bentConnector3">
            <a:avLst>
              <a:gd name="adj1" fmla="val -117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>
            <a:stCxn id="69" idx="1"/>
            <a:endCxn id="70" idx="1"/>
          </p:cNvCxnSpPr>
          <p:nvPr/>
        </p:nvCxnSpPr>
        <p:spPr>
          <a:xfrm rot="10800000" flipV="1">
            <a:off x="6228185" y="5389184"/>
            <a:ext cx="288579" cy="364977"/>
          </a:xfrm>
          <a:prstGeom prst="bentConnector3">
            <a:avLst>
              <a:gd name="adj1" fmla="val 1792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/>
          <p:cNvSpPr/>
          <p:nvPr/>
        </p:nvSpPr>
        <p:spPr>
          <a:xfrm>
            <a:off x="35496" y="3068960"/>
            <a:ext cx="1440160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4. HADOOP </a:t>
            </a:r>
            <a:r>
              <a:rPr lang="ko-KR" altLang="en-US" sz="1200" dirty="0" smtClean="0"/>
              <a:t>압축</a:t>
            </a:r>
            <a:endParaRPr lang="ko-KR" altLang="en-US" sz="1200" dirty="0"/>
          </a:p>
        </p:txBody>
      </p:sp>
      <p:sp>
        <p:nvSpPr>
          <p:cNvPr id="88" name="타원 87"/>
          <p:cNvSpPr/>
          <p:nvPr/>
        </p:nvSpPr>
        <p:spPr>
          <a:xfrm>
            <a:off x="35496" y="3861048"/>
            <a:ext cx="1656184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5. HADOOP</a:t>
            </a:r>
          </a:p>
          <a:p>
            <a:pPr algn="ctr"/>
            <a:r>
              <a:rPr lang="en-US" altLang="ko-KR" sz="1200" dirty="0" smtClean="0"/>
              <a:t> </a:t>
            </a:r>
            <a:r>
              <a:rPr lang="ko-KR" altLang="en-US" sz="1200" dirty="0" smtClean="0"/>
              <a:t>압축파일</a:t>
            </a:r>
            <a:endParaRPr lang="en-US" altLang="ko-KR" sz="1200" dirty="0" smtClean="0"/>
          </a:p>
          <a:p>
            <a:pPr algn="ctr"/>
            <a:r>
              <a:rPr lang="ko-KR" altLang="en-US" sz="1200" dirty="0" err="1" smtClean="0"/>
              <a:t>각노드에</a:t>
            </a:r>
            <a:r>
              <a:rPr lang="ko-KR" altLang="en-US" sz="1200" dirty="0" smtClean="0"/>
              <a:t> 배포</a:t>
            </a:r>
            <a:endParaRPr lang="ko-KR" altLang="en-US" sz="1200" dirty="0"/>
          </a:p>
        </p:txBody>
      </p:sp>
      <p:sp>
        <p:nvSpPr>
          <p:cNvPr id="89" name="TextBox 88"/>
          <p:cNvSpPr txBox="1"/>
          <p:nvPr/>
        </p:nvSpPr>
        <p:spPr>
          <a:xfrm>
            <a:off x="2650851" y="5301208"/>
            <a:ext cx="3073277" cy="5539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‘&gt;</a:t>
            </a:r>
            <a:r>
              <a:rPr lang="en-US" altLang="ko-KR" sz="1000" dirty="0" err="1" smtClean="0"/>
              <a:t>scp</a:t>
            </a:r>
            <a:r>
              <a:rPr lang="en-US" altLang="ko-KR" sz="1000" dirty="0" smtClean="0"/>
              <a:t> –</a:t>
            </a:r>
            <a:r>
              <a:rPr lang="en-US" altLang="ko-KR" sz="1000" dirty="0" err="1" smtClean="0"/>
              <a:t>rp</a:t>
            </a:r>
            <a:r>
              <a:rPr lang="en-US" altLang="ko-KR" sz="1000" dirty="0" smtClean="0"/>
              <a:t> </a:t>
            </a:r>
            <a:r>
              <a:rPr lang="en-US" altLang="ko-KR" sz="1000" dirty="0" err="1" smtClean="0"/>
              <a:t>hadoop.tar.gz</a:t>
            </a:r>
            <a:r>
              <a:rPr lang="en-US" altLang="ko-KR" sz="1000" dirty="0" smtClean="0"/>
              <a:t> </a:t>
            </a:r>
            <a:r>
              <a:rPr lang="en-US" altLang="ko-KR" sz="1000" dirty="0" err="1" smtClean="0"/>
              <a:t>SNameNode</a:t>
            </a:r>
            <a:r>
              <a:rPr lang="en-US" altLang="ko-KR" sz="1000" dirty="0" smtClean="0"/>
              <a:t>: /user/local’</a:t>
            </a:r>
          </a:p>
          <a:p>
            <a:r>
              <a:rPr lang="en-US" altLang="ko-KR" sz="1000" dirty="0" smtClean="0"/>
              <a:t>‘&gt;</a:t>
            </a:r>
            <a:r>
              <a:rPr lang="en-US" altLang="ko-KR" sz="1000" dirty="0" err="1" smtClean="0"/>
              <a:t>scp</a:t>
            </a:r>
            <a:r>
              <a:rPr lang="en-US" altLang="ko-KR" sz="1000" dirty="0" smtClean="0"/>
              <a:t> –</a:t>
            </a:r>
            <a:r>
              <a:rPr lang="en-US" altLang="ko-KR" sz="1000" dirty="0" err="1" smtClean="0"/>
              <a:t>rp</a:t>
            </a:r>
            <a:r>
              <a:rPr lang="en-US" altLang="ko-KR" sz="1000" dirty="0" smtClean="0"/>
              <a:t> </a:t>
            </a:r>
            <a:r>
              <a:rPr lang="en-US" altLang="ko-KR" sz="1000" dirty="0" err="1" smtClean="0"/>
              <a:t>hadoop.tar.gz</a:t>
            </a:r>
            <a:r>
              <a:rPr lang="en-US" altLang="ko-KR" sz="1000" dirty="0" smtClean="0"/>
              <a:t> DataNode02: /user/local’</a:t>
            </a:r>
          </a:p>
          <a:p>
            <a:r>
              <a:rPr lang="en-US" altLang="ko-KR" sz="1000" dirty="0" smtClean="0"/>
              <a:t>‘&gt;</a:t>
            </a:r>
            <a:r>
              <a:rPr lang="en-US" altLang="ko-KR" sz="1000" dirty="0" err="1" smtClean="0"/>
              <a:t>scp</a:t>
            </a:r>
            <a:r>
              <a:rPr lang="en-US" altLang="ko-KR" sz="1000" dirty="0" smtClean="0"/>
              <a:t> –</a:t>
            </a:r>
            <a:r>
              <a:rPr lang="en-US" altLang="ko-KR" sz="1000" dirty="0" err="1" smtClean="0"/>
              <a:t>rp</a:t>
            </a:r>
            <a:r>
              <a:rPr lang="en-US" altLang="ko-KR" sz="1000" dirty="0" smtClean="0"/>
              <a:t> </a:t>
            </a:r>
            <a:r>
              <a:rPr lang="en-US" altLang="ko-KR" sz="1000" dirty="0" err="1" smtClean="0"/>
              <a:t>hadoop.tar.gz</a:t>
            </a:r>
            <a:r>
              <a:rPr lang="en-US" altLang="ko-KR" sz="1000" dirty="0" smtClean="0"/>
              <a:t> DataNode03: /user/local’</a:t>
            </a:r>
          </a:p>
        </p:txBody>
      </p:sp>
      <p:sp>
        <p:nvSpPr>
          <p:cNvPr id="90" name="타원 89"/>
          <p:cNvSpPr/>
          <p:nvPr/>
        </p:nvSpPr>
        <p:spPr>
          <a:xfrm>
            <a:off x="35496" y="4725144"/>
            <a:ext cx="1440160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6.</a:t>
            </a:r>
            <a:r>
              <a:rPr lang="ko-KR" altLang="en-US" sz="1200" dirty="0" smtClean="0"/>
              <a:t>각 </a:t>
            </a:r>
            <a:r>
              <a:rPr lang="ko-KR" altLang="en-US" sz="1200" dirty="0" err="1" smtClean="0"/>
              <a:t>노드에서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압축해제</a:t>
            </a:r>
            <a:endParaRPr lang="ko-KR" altLang="en-US" sz="1200" dirty="0"/>
          </a:p>
        </p:txBody>
      </p:sp>
      <p:sp>
        <p:nvSpPr>
          <p:cNvPr id="91" name="타원 90"/>
          <p:cNvSpPr/>
          <p:nvPr/>
        </p:nvSpPr>
        <p:spPr>
          <a:xfrm>
            <a:off x="35496" y="5589240"/>
            <a:ext cx="1728192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7.Namenode/</a:t>
            </a:r>
            <a:r>
              <a:rPr lang="en-US" altLang="ko-KR" sz="1200" dirty="0" err="1" smtClean="0"/>
              <a:t>Hadoop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셀 이니셜 실행</a:t>
            </a:r>
            <a:endParaRPr lang="ko-KR" altLang="en-US" sz="1200" dirty="0"/>
          </a:p>
        </p:txBody>
      </p:sp>
      <p:cxnSp>
        <p:nvCxnSpPr>
          <p:cNvPr id="93" name="꺾인 연결선 92"/>
          <p:cNvCxnSpPr>
            <a:stCxn id="88" idx="6"/>
            <a:endCxn id="89" idx="1"/>
          </p:cNvCxnSpPr>
          <p:nvPr/>
        </p:nvCxnSpPr>
        <p:spPr>
          <a:xfrm>
            <a:off x="1691680" y="4257092"/>
            <a:ext cx="959171" cy="1321115"/>
          </a:xfrm>
          <a:prstGeom prst="bentConnector3">
            <a:avLst>
              <a:gd name="adj1" fmla="val 212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 95"/>
          <p:cNvCxnSpPr>
            <a:stCxn id="6" idx="2"/>
            <a:endCxn id="5" idx="0"/>
          </p:cNvCxnSpPr>
          <p:nvPr/>
        </p:nvCxnSpPr>
        <p:spPr>
          <a:xfrm rot="5400000">
            <a:off x="863588" y="764704"/>
            <a:ext cx="288032" cy="14401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 97"/>
          <p:cNvCxnSpPr>
            <a:stCxn id="5" idx="4"/>
            <a:endCxn id="29" idx="0"/>
          </p:cNvCxnSpPr>
          <p:nvPr/>
        </p:nvCxnSpPr>
        <p:spPr>
          <a:xfrm rot="5400000">
            <a:off x="827584" y="1448780"/>
            <a:ext cx="216024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 99"/>
          <p:cNvCxnSpPr>
            <a:stCxn id="29" idx="4"/>
            <a:endCxn id="59" idx="0"/>
          </p:cNvCxnSpPr>
          <p:nvPr/>
        </p:nvCxnSpPr>
        <p:spPr>
          <a:xfrm rot="5400000">
            <a:off x="737574" y="1934834"/>
            <a:ext cx="216024" cy="18002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 101"/>
          <p:cNvCxnSpPr>
            <a:stCxn id="59" idx="4"/>
            <a:endCxn id="87" idx="0"/>
          </p:cNvCxnSpPr>
          <p:nvPr/>
        </p:nvCxnSpPr>
        <p:spPr>
          <a:xfrm rot="5400000">
            <a:off x="683568" y="2996952"/>
            <a:ext cx="144016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103"/>
          <p:cNvCxnSpPr>
            <a:stCxn id="87" idx="4"/>
            <a:endCxn id="88" idx="0"/>
          </p:cNvCxnSpPr>
          <p:nvPr/>
        </p:nvCxnSpPr>
        <p:spPr>
          <a:xfrm rot="16200000" flipH="1">
            <a:off x="737574" y="3735034"/>
            <a:ext cx="144016" cy="10801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꺾인 연결선 105"/>
          <p:cNvCxnSpPr>
            <a:stCxn id="88" idx="4"/>
          </p:cNvCxnSpPr>
          <p:nvPr/>
        </p:nvCxnSpPr>
        <p:spPr>
          <a:xfrm rot="16200000" flipH="1">
            <a:off x="845586" y="4671138"/>
            <a:ext cx="72008" cy="3600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 107"/>
          <p:cNvCxnSpPr>
            <a:stCxn id="90" idx="4"/>
            <a:endCxn id="91" idx="0"/>
          </p:cNvCxnSpPr>
          <p:nvPr/>
        </p:nvCxnSpPr>
        <p:spPr>
          <a:xfrm rot="16200000" flipH="1">
            <a:off x="719572" y="5409220"/>
            <a:ext cx="216024" cy="14401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hape 110"/>
          <p:cNvCxnSpPr>
            <a:stCxn id="91" idx="4"/>
          </p:cNvCxnSpPr>
          <p:nvPr/>
        </p:nvCxnSpPr>
        <p:spPr>
          <a:xfrm rot="16200000" flipH="1">
            <a:off x="1313638" y="5895274"/>
            <a:ext cx="108012" cy="93610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모서리가 둥근 직사각형 112"/>
          <p:cNvSpPr/>
          <p:nvPr/>
        </p:nvSpPr>
        <p:spPr>
          <a:xfrm>
            <a:off x="1835696" y="6165304"/>
            <a:ext cx="1440160" cy="504056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rgbClr val="0070C0"/>
                </a:solidFill>
              </a:rPr>
              <a:t>8. </a:t>
            </a:r>
            <a:r>
              <a:rPr lang="ko-KR" altLang="en-US" sz="1100" dirty="0" smtClean="0">
                <a:solidFill>
                  <a:srgbClr val="0070C0"/>
                </a:solidFill>
              </a:rPr>
              <a:t>각자 서버 확인</a:t>
            </a:r>
            <a:r>
              <a:rPr lang="en-US" altLang="ko-KR" sz="1100" dirty="0" smtClean="0">
                <a:solidFill>
                  <a:srgbClr val="0070C0"/>
                </a:solidFill>
              </a:rPr>
              <a:t>by</a:t>
            </a:r>
            <a:r>
              <a:rPr lang="ko-KR" altLang="en-US" sz="1100" dirty="0" smtClean="0">
                <a:solidFill>
                  <a:srgbClr val="0070C0"/>
                </a:solidFill>
              </a:rPr>
              <a:t> </a:t>
            </a:r>
            <a:r>
              <a:rPr lang="en-US" altLang="ko-KR" sz="1100" dirty="0" smtClean="0">
                <a:solidFill>
                  <a:srgbClr val="0070C0"/>
                </a:solidFill>
              </a:rPr>
              <a:t>’JPS’</a:t>
            </a:r>
            <a:endParaRPr lang="ko-KR" altLang="en-US" sz="1100" dirty="0">
              <a:solidFill>
                <a:srgbClr val="0070C0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5554734" y="66658"/>
            <a:ext cx="353173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ko-KR" altLang="en-US" sz="2000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빅데이터</a:t>
            </a:r>
            <a:r>
              <a:rPr lang="ko-KR" altLang="en-US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ko-KR" altLang="en-US" sz="2000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하둡환경</a:t>
            </a:r>
            <a:r>
              <a:rPr lang="ko-KR" altLang="en-US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설치단계</a:t>
            </a:r>
            <a:endParaRPr lang="en-US" altLang="ko-KR" sz="20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6628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가져오기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HDFS</a:t>
            </a:r>
            <a:r>
              <a:rPr lang="ko-KR" altLang="en-US" dirty="0" smtClean="0"/>
              <a:t>의 파일 가져오기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&gt;</a:t>
            </a:r>
            <a:r>
              <a:rPr lang="en-US" altLang="ko-KR" dirty="0" err="1" smtClean="0"/>
              <a:t>hadoop</a:t>
            </a:r>
            <a:r>
              <a:rPr lang="en-US" altLang="ko-KR" dirty="0" smtClean="0"/>
              <a:t> fs –get example.txt .</a:t>
            </a:r>
          </a:p>
          <a:p>
            <a:pPr marL="0" indent="0">
              <a:buNone/>
            </a:pPr>
            <a:r>
              <a:rPr lang="en-US" altLang="ko-KR" dirty="0" smtClean="0"/>
              <a:t>;;;</a:t>
            </a:r>
            <a:r>
              <a:rPr lang="ko-KR" altLang="en-US" dirty="0" smtClean="0"/>
              <a:t>로컬 시스템의 </a:t>
            </a:r>
            <a:r>
              <a:rPr lang="ko-KR" altLang="en-US" dirty="0" err="1" smtClean="0"/>
              <a:t>작업디렉토리로</a:t>
            </a:r>
            <a:r>
              <a:rPr lang="ko-KR" altLang="en-US" dirty="0" smtClean="0"/>
              <a:t> 복사함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&gt;</a:t>
            </a:r>
            <a:r>
              <a:rPr lang="en-US" altLang="ko-KR" dirty="0" err="1" smtClean="0"/>
              <a:t>hadoop</a:t>
            </a:r>
            <a:r>
              <a:rPr lang="en-US" altLang="ko-KR" dirty="0" smtClean="0"/>
              <a:t> fs –cat example.txt</a:t>
            </a:r>
          </a:p>
          <a:p>
            <a:pPr marL="0" indent="0">
              <a:buNone/>
            </a:pPr>
            <a:r>
              <a:rPr lang="en-US" altLang="ko-KR" dirty="0" smtClean="0"/>
              <a:t>;;;</a:t>
            </a:r>
            <a:r>
              <a:rPr lang="ko-KR" altLang="en-US" dirty="0" smtClean="0"/>
              <a:t>직접 화면에 데이터를 뿌려주어 보이게 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740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빠른 </a:t>
            </a:r>
            <a:r>
              <a:rPr lang="ko-KR" altLang="en-US" dirty="0" err="1" smtClean="0"/>
              <a:t>하둡의</a:t>
            </a:r>
            <a:r>
              <a:rPr lang="ko-KR" altLang="en-US" dirty="0" smtClean="0"/>
              <a:t> 내용파일 확인방법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&gt;</a:t>
            </a:r>
            <a:r>
              <a:rPr lang="en-US" altLang="ko-KR" dirty="0" err="1" smtClean="0"/>
              <a:t>hadoop</a:t>
            </a:r>
            <a:r>
              <a:rPr lang="ko-KR" altLang="en-US" dirty="0" smtClean="0"/>
              <a:t> </a:t>
            </a:r>
            <a:r>
              <a:rPr lang="en-US" altLang="ko-KR" dirty="0" smtClean="0"/>
              <a:t>fs –cat example.txt | head</a:t>
            </a:r>
          </a:p>
          <a:p>
            <a:pPr marL="0" indent="0">
              <a:buNone/>
            </a:pPr>
            <a:r>
              <a:rPr lang="en-US" altLang="ko-KR" dirty="0" smtClean="0"/>
              <a:t>;;;</a:t>
            </a:r>
            <a:r>
              <a:rPr lang="ko-KR" altLang="en-US" dirty="0" err="1" smtClean="0"/>
              <a:t>하둡의</a:t>
            </a:r>
            <a:r>
              <a:rPr lang="ko-KR" altLang="en-US" dirty="0" smtClean="0"/>
              <a:t> 데이터 </a:t>
            </a:r>
            <a:r>
              <a:rPr lang="ko-KR" altLang="en-US" dirty="0" err="1" smtClean="0"/>
              <a:t>첫내용</a:t>
            </a:r>
            <a:r>
              <a:rPr lang="ko-KR" altLang="en-US" dirty="0" smtClean="0"/>
              <a:t> 확인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&gt;</a:t>
            </a:r>
            <a:r>
              <a:rPr lang="en-US" altLang="ko-KR" dirty="0" err="1" smtClean="0"/>
              <a:t>hadoop</a:t>
            </a:r>
            <a:r>
              <a:rPr lang="en-US" altLang="ko-KR" dirty="0" smtClean="0"/>
              <a:t> fs –tail example.txt</a:t>
            </a:r>
          </a:p>
          <a:p>
            <a:pPr marL="0" indent="0">
              <a:buNone/>
            </a:pPr>
            <a:r>
              <a:rPr lang="en-US" altLang="ko-KR" dirty="0" smtClean="0"/>
              <a:t>;;;</a:t>
            </a:r>
            <a:r>
              <a:rPr lang="ko-KR" altLang="en-US" dirty="0" err="1" smtClean="0"/>
              <a:t>하둡의</a:t>
            </a:r>
            <a:r>
              <a:rPr lang="ko-KR" altLang="en-US" dirty="0" smtClean="0"/>
              <a:t> 마지막 파일내용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046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파일의 삭제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&gt;</a:t>
            </a:r>
            <a:r>
              <a:rPr lang="en-US" altLang="ko-KR" dirty="0" err="1" smtClean="0"/>
              <a:t>hadoop</a:t>
            </a:r>
            <a:r>
              <a:rPr lang="en-US" altLang="ko-KR" dirty="0" smtClean="0"/>
              <a:t> fs –</a:t>
            </a:r>
            <a:r>
              <a:rPr lang="en-US" altLang="ko-KR" dirty="0" err="1" smtClean="0"/>
              <a:t>rm</a:t>
            </a:r>
            <a:r>
              <a:rPr lang="en-US" altLang="ko-KR" dirty="0" smtClean="0"/>
              <a:t> example.txt</a:t>
            </a:r>
          </a:p>
          <a:p>
            <a:pPr marL="0" indent="0">
              <a:buNone/>
            </a:pPr>
            <a:r>
              <a:rPr lang="en-US" altLang="ko-KR" dirty="0" smtClean="0"/>
              <a:t>;;;</a:t>
            </a:r>
            <a:r>
              <a:rPr lang="ko-KR" altLang="en-US" dirty="0" smtClean="0"/>
              <a:t>파일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내용 삭제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&gt;</a:t>
            </a:r>
            <a:r>
              <a:rPr lang="en-US" altLang="ko-KR" dirty="0" err="1" smtClean="0"/>
              <a:t>hadoop</a:t>
            </a:r>
            <a:r>
              <a:rPr lang="en-US" altLang="ko-KR" dirty="0" smtClean="0"/>
              <a:t> fs –</a:t>
            </a:r>
            <a:r>
              <a:rPr lang="en-US" altLang="ko-KR" dirty="0" err="1" smtClean="0"/>
              <a:t>rmr</a:t>
            </a:r>
            <a:r>
              <a:rPr lang="en-US" altLang="ko-KR" dirty="0" smtClean="0"/>
              <a:t> &lt;d/n&gt;</a:t>
            </a:r>
          </a:p>
          <a:p>
            <a:pPr marL="0" indent="0">
              <a:buNone/>
            </a:pPr>
            <a:r>
              <a:rPr lang="en-US" altLang="ko-KR" dirty="0" smtClean="0"/>
              <a:t>;;;</a:t>
            </a:r>
            <a:r>
              <a:rPr lang="ko-KR" altLang="en-US" dirty="0" smtClean="0"/>
              <a:t>파일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디렉토리</a:t>
            </a:r>
            <a:r>
              <a:rPr lang="ko-KR" altLang="en-US" dirty="0" smtClean="0"/>
              <a:t> 삭제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302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요약</a:t>
            </a:r>
            <a:r>
              <a:rPr lang="en-US" altLang="ko-KR" dirty="0" smtClean="0"/>
              <a:t>(Summary)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 smtClean="0"/>
              <a:t>HDFS</a:t>
            </a:r>
            <a:r>
              <a:rPr lang="ko-KR" altLang="en-US" dirty="0" smtClean="0"/>
              <a:t>에서 간략히 어떻게 데이터를 다루는지 살펴봄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다수 파일의 타입을 묶어서 저장하기 위한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HDFS</a:t>
            </a:r>
            <a:r>
              <a:rPr lang="ko-KR" altLang="en-US" dirty="0"/>
              <a:t>로의 복사하면서 </a:t>
            </a:r>
            <a:r>
              <a:rPr lang="ko-KR" altLang="en-US" dirty="0" smtClean="0"/>
              <a:t>통합하는 방법도 </a:t>
            </a:r>
            <a:r>
              <a:rPr lang="ko-KR" altLang="en-US" dirty="0"/>
              <a:t>있음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 smtClean="0"/>
          </a:p>
          <a:p>
            <a:r>
              <a:rPr lang="en-US" altLang="ko-KR" dirty="0" smtClean="0"/>
              <a:t>HDFS</a:t>
            </a:r>
            <a:r>
              <a:rPr lang="ko-KR" altLang="en-US" dirty="0" smtClean="0"/>
              <a:t>에 저장하고 추출하는 방법보다 처리하고 분석하는 방법이 더 중요함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590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altLang="ko-KR" dirty="0" smtClean="0"/>
              <a:t>MapReduce</a:t>
            </a:r>
            <a:r>
              <a:rPr lang="ko-KR" altLang="en-US" dirty="0" smtClean="0"/>
              <a:t>프로그램의 구조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/>
          <a:lstStyle/>
          <a:p>
            <a:r>
              <a:rPr lang="en-US" altLang="ko-KR" dirty="0" smtClean="0"/>
              <a:t>Key/value</a:t>
            </a:r>
            <a:r>
              <a:rPr lang="ko-KR" altLang="en-US" dirty="0" smtClean="0"/>
              <a:t>쌍으로 구성해 처리함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Map</a:t>
            </a:r>
            <a:r>
              <a:rPr lang="en-US" altLang="ko-KR" dirty="0" smtClean="0">
                <a:sym typeface="Wingdings" panose="05000000000000000000" pitchFamily="2" charset="2"/>
              </a:rPr>
              <a:t>:(K1,V1)list(K2,V2)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ReduceK2,list(V2))list(K3,V3)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128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HADOOP </a:t>
            </a:r>
            <a:r>
              <a:rPr lang="ko-KR" altLang="en-US" dirty="0" smtClean="0"/>
              <a:t>익히기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병합된 자료 분석하기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유형이 다른 파일 분석하기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시각화 하는 방법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821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r>
              <a:rPr lang="ko-KR" altLang="en-US" dirty="0" err="1" smtClean="0"/>
              <a:t>하둡관리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4080630"/>
              </p:ext>
            </p:extLst>
          </p:nvPr>
        </p:nvGraphicFramePr>
        <p:xfrm>
          <a:off x="683568" y="1628802"/>
          <a:ext cx="8136904" cy="4824533"/>
        </p:xfrm>
        <a:graphic>
          <a:graphicData uri="http://schemas.openxmlformats.org/drawingml/2006/table">
            <a:tbl>
              <a:tblPr/>
              <a:tblGrid>
                <a:gridCol w="2276606"/>
                <a:gridCol w="3516964"/>
                <a:gridCol w="2343334"/>
              </a:tblGrid>
              <a:tr h="28379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설정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제안 값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5675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dfs.name.dir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HDFS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메타데이터를 지정하기 위한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namenode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의 로컬파일 시스템 디렉토리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/home/hadoop/dfs/name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75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dfs.data.dir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HDFS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파일 블록을 저장하기 위한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namenode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의 로컬파일 시스템 디렉토리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/home/hadoop/dfs/data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75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mapred.system.dir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HDFS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에서 공유된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Mapreduce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시스템 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파일을 저장하기 위한 디렉토리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/hadoop/mapred/system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75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mapred.local.dir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Tasknode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의 로컬파일 시스템에서 임시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데이터를 저장하기 위한 디렉토리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518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mapred.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Tasktracker.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(mapreduce)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.tasks.maximum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TaskTracker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에서 동시에 실행할 수 있는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map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과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reduce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의 최대 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hadoop.tmp.dir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임시하둡디렉토리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/home/hadoop/tmp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dfs.datanode.du.reserved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Datanode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가 필요한 최소여유공간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1073741824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mapred.child.jva.opts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각각의 자식 태스크에 할당된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Heep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사이즈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7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mapred.reduce.task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job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에 대한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reduce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태스크 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651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r>
              <a:rPr lang="ko-KR" altLang="en-US" dirty="0" smtClean="0"/>
              <a:t>시스템 </a:t>
            </a:r>
            <a:r>
              <a:rPr lang="en-US" altLang="ko-KR" dirty="0" smtClean="0"/>
              <a:t>Health </a:t>
            </a:r>
            <a:r>
              <a:rPr lang="ko-KR" altLang="en-US" dirty="0" smtClean="0"/>
              <a:t>체크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Bin/</a:t>
            </a:r>
            <a:r>
              <a:rPr lang="en-US" altLang="ko-KR" dirty="0" err="1" smtClean="0"/>
              <a:t>hadoop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fsck</a:t>
            </a:r>
            <a:r>
              <a:rPr lang="en-US" altLang="ko-KR" dirty="0" smtClean="0"/>
              <a:t> /  ;;’</a:t>
            </a:r>
            <a:r>
              <a:rPr lang="ko-KR" altLang="en-US" dirty="0" smtClean="0"/>
              <a:t>전체 파일상태 체크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옵션의 </a:t>
            </a:r>
            <a:r>
              <a:rPr lang="ko-KR" altLang="en-US" dirty="0" err="1" smtClean="0"/>
              <a:t>순서예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&gt;bin/</a:t>
            </a:r>
            <a:r>
              <a:rPr lang="en-US" altLang="ko-KR" dirty="0" err="1" smtClean="0"/>
              <a:t>hadoop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fsck</a:t>
            </a:r>
            <a:r>
              <a:rPr lang="en-US" altLang="ko-KR" dirty="0" smtClean="0"/>
              <a:t>/user/</a:t>
            </a:r>
            <a:r>
              <a:rPr lang="en-US" altLang="ko-KR" dirty="0" err="1" smtClean="0"/>
              <a:t>hadoop</a:t>
            </a:r>
            <a:r>
              <a:rPr lang="en-US" altLang="ko-KR" dirty="0" smtClean="0"/>
              <a:t>/test 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-files –blocks –locations –racks </a:t>
            </a:r>
            <a:r>
              <a:rPr lang="ko-KR" altLang="en-US" dirty="0" smtClean="0"/>
              <a:t>처럼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기준이 파일이 제일먼저임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880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Health </a:t>
            </a:r>
            <a:r>
              <a:rPr lang="ko-KR" altLang="en-US" dirty="0"/>
              <a:t>체크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Bin/</a:t>
            </a:r>
            <a:r>
              <a:rPr lang="en-US" altLang="ko-KR" dirty="0" err="1" smtClean="0"/>
              <a:t>hadoop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dfsadmin</a:t>
            </a:r>
            <a:r>
              <a:rPr lang="en-US" altLang="ko-KR" dirty="0" smtClean="0"/>
              <a:t> –report</a:t>
            </a:r>
          </a:p>
          <a:p>
            <a:pPr marL="0" indent="0">
              <a:buNone/>
            </a:pPr>
            <a:r>
              <a:rPr lang="en-US" altLang="ko-KR" dirty="0" smtClean="0"/>
              <a:t>;;;</a:t>
            </a:r>
            <a:r>
              <a:rPr lang="ko-KR" altLang="en-US" dirty="0" smtClean="0"/>
              <a:t>각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데이터노드의</a:t>
            </a:r>
            <a:r>
              <a:rPr lang="ko-KR" altLang="en-US" dirty="0" smtClean="0"/>
              <a:t> 상태정보를 나타내는 명령어임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smtClean="0"/>
              <a:t>Bin/</a:t>
            </a:r>
            <a:r>
              <a:rPr lang="en-US" altLang="ko-KR" dirty="0" err="1" smtClean="0"/>
              <a:t>hadoop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dfsadmin</a:t>
            </a:r>
            <a:r>
              <a:rPr lang="en-US" altLang="ko-KR" dirty="0" smtClean="0"/>
              <a:t> –</a:t>
            </a:r>
            <a:r>
              <a:rPr lang="en-US" altLang="ko-KR" dirty="0" err="1" smtClean="0"/>
              <a:t>metasave</a:t>
            </a:r>
            <a:r>
              <a:rPr lang="en-US" altLang="ko-KR" dirty="0" smtClean="0"/>
              <a:t> &lt;f/n&gt;</a:t>
            </a:r>
          </a:p>
          <a:p>
            <a:pPr marL="0" indent="0">
              <a:buNone/>
            </a:pPr>
            <a:r>
              <a:rPr lang="en-US" altLang="ko-KR" dirty="0" smtClean="0"/>
              <a:t>;;;</a:t>
            </a:r>
            <a:r>
              <a:rPr lang="en-US" altLang="ko-KR" dirty="0" err="1" smtClean="0"/>
              <a:t>namenode</a:t>
            </a:r>
            <a:r>
              <a:rPr lang="ko-KR" altLang="en-US" dirty="0" smtClean="0"/>
              <a:t>의 현재 </a:t>
            </a:r>
            <a:r>
              <a:rPr lang="ko-KR" altLang="en-US" dirty="0" err="1" smtClean="0"/>
              <a:t>액티비티에</a:t>
            </a:r>
            <a:r>
              <a:rPr lang="ko-KR" altLang="en-US" dirty="0" smtClean="0"/>
              <a:t> 대해 알아보기 위한 명령어임</a:t>
            </a:r>
            <a:r>
              <a:rPr lang="en-US" altLang="ko-KR" dirty="0" smtClean="0"/>
              <a:t>.(</a:t>
            </a:r>
            <a:r>
              <a:rPr lang="ko-KR" altLang="en-US" dirty="0" err="1" smtClean="0"/>
              <a:t>데이터노드의</a:t>
            </a:r>
            <a:r>
              <a:rPr lang="ko-KR" altLang="en-US" dirty="0" smtClean="0"/>
              <a:t> 상태정보와 </a:t>
            </a:r>
            <a:r>
              <a:rPr lang="ko-KR" altLang="en-US" dirty="0" err="1" smtClean="0"/>
              <a:t>복제등의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처리리스트등으로</a:t>
            </a:r>
            <a:r>
              <a:rPr lang="ko-KR" altLang="en-US" dirty="0" smtClean="0"/>
              <a:t> 구성됨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574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Health </a:t>
            </a:r>
            <a:r>
              <a:rPr lang="ko-KR" altLang="en-US" dirty="0"/>
              <a:t>체크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기본적으로 </a:t>
            </a:r>
            <a:r>
              <a:rPr lang="en-US" altLang="ko-KR" dirty="0" smtClean="0"/>
              <a:t>HDFS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디렉토리에</a:t>
            </a:r>
            <a:r>
              <a:rPr lang="ko-KR" altLang="en-US" dirty="0" smtClean="0"/>
              <a:t> 담을 수 있는 용량에 제한이 없다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아래는 </a:t>
            </a:r>
            <a:r>
              <a:rPr lang="en-US" altLang="ko-KR" dirty="0" smtClean="0"/>
              <a:t>N</a:t>
            </a:r>
            <a:r>
              <a:rPr lang="ko-KR" altLang="en-US" dirty="0" smtClean="0"/>
              <a:t>개의 파일 및 </a:t>
            </a:r>
            <a:r>
              <a:rPr lang="ko-KR" altLang="en-US" dirty="0" err="1" smtClean="0"/>
              <a:t>디렉토리만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생성가능하도록</a:t>
            </a:r>
            <a:r>
              <a:rPr lang="ko-KR" altLang="en-US" dirty="0" smtClean="0"/>
              <a:t> 하는 쿼터 설정 및 해제이다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&gt;bin/</a:t>
            </a:r>
            <a:r>
              <a:rPr lang="en-US" altLang="ko-KR" dirty="0" err="1" smtClean="0"/>
              <a:t>hadoop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dfsadmin</a:t>
            </a:r>
            <a:r>
              <a:rPr lang="en-US" altLang="ko-KR" dirty="0" smtClean="0"/>
              <a:t> –</a:t>
            </a:r>
            <a:r>
              <a:rPr lang="en-US" altLang="ko-KR" dirty="0" err="1" smtClean="0"/>
              <a:t>setQuota</a:t>
            </a:r>
            <a:r>
              <a:rPr lang="en-US" altLang="ko-KR" dirty="0" smtClean="0"/>
              <a:t> &lt;N&gt; directory[…directory]</a:t>
            </a:r>
          </a:p>
          <a:p>
            <a:pPr marL="0" indent="0">
              <a:buNone/>
            </a:pPr>
            <a:r>
              <a:rPr lang="en-US" altLang="ko-KR" dirty="0" smtClean="0"/>
              <a:t>&gt;bin/</a:t>
            </a:r>
            <a:r>
              <a:rPr lang="en-US" altLang="ko-KR" dirty="0" err="1" smtClean="0"/>
              <a:t>hadoop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dfsadmin</a:t>
            </a:r>
            <a:r>
              <a:rPr lang="en-US" altLang="ko-KR" dirty="0" smtClean="0"/>
              <a:t> -</a:t>
            </a:r>
            <a:r>
              <a:rPr lang="en-US" altLang="ko-KR" dirty="0" err="1" smtClean="0"/>
              <a:t>clrQuota</a:t>
            </a:r>
            <a:r>
              <a:rPr lang="en-US" altLang="ko-KR" dirty="0" smtClean="0"/>
              <a:t> directory[…directory]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3985" t="10934" r="25543" b="2661"/>
          <a:stretch>
            <a:fillRect/>
          </a:stretch>
        </p:blipFill>
        <p:spPr bwMode="auto">
          <a:xfrm>
            <a:off x="467544" y="188640"/>
            <a:ext cx="7416824" cy="6480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4164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Health </a:t>
            </a:r>
            <a:r>
              <a:rPr lang="ko-KR" altLang="en-US" dirty="0"/>
              <a:t>체크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HDFS</a:t>
            </a:r>
            <a:r>
              <a:rPr lang="ko-KR" altLang="en-US" dirty="0" err="1" smtClean="0"/>
              <a:t>셀명령어에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count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–q</a:t>
            </a:r>
            <a:r>
              <a:rPr lang="ko-KR" altLang="en-US" dirty="0" smtClean="0"/>
              <a:t>옵션을 사용해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</a:t>
            </a:r>
            <a:r>
              <a:rPr lang="ko-KR" altLang="en-US" dirty="0" err="1" smtClean="0"/>
              <a:t>디렉토리에</a:t>
            </a:r>
            <a:r>
              <a:rPr lang="ko-KR" altLang="en-US" dirty="0" smtClean="0"/>
              <a:t> 설정된 쿼터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현재 사용된 용량 및 파일 </a:t>
            </a:r>
            <a:r>
              <a:rPr lang="ko-KR" altLang="en-US" dirty="0" err="1" smtClean="0"/>
              <a:t>디렉토리</a:t>
            </a:r>
            <a:r>
              <a:rPr lang="ko-KR" altLang="en-US" dirty="0" smtClean="0"/>
              <a:t> 개수를 알 수 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&gt;bin/</a:t>
            </a:r>
            <a:r>
              <a:rPr lang="en-US" altLang="ko-KR" dirty="0" err="1" smtClean="0"/>
              <a:t>hadoop</a:t>
            </a:r>
            <a:r>
              <a:rPr lang="en-US" altLang="ko-KR" dirty="0" smtClean="0"/>
              <a:t> fs –count –q directory[…directory]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10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altLang="ko-KR" dirty="0" err="1" smtClean="0"/>
              <a:t>DataNode</a:t>
            </a:r>
            <a:r>
              <a:rPr lang="ko-KR" altLang="en-US" dirty="0" smtClean="0"/>
              <a:t>제거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만약 다수의 데이터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오프라인 된다면 </a:t>
            </a:r>
            <a:r>
              <a:rPr lang="ko-KR" altLang="en-US" dirty="0" err="1" smtClean="0"/>
              <a:t>하둡의</a:t>
            </a:r>
            <a:r>
              <a:rPr lang="ko-KR" altLang="en-US" dirty="0" smtClean="0"/>
              <a:t> 중지 설정을 이용한다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이를 통하여 현재 </a:t>
            </a:r>
            <a:r>
              <a:rPr lang="ko-KR" altLang="en-US" dirty="0" err="1" smtClean="0"/>
              <a:t>액티브되어</a:t>
            </a:r>
            <a:r>
              <a:rPr lang="ko-KR" altLang="en-US" dirty="0" smtClean="0"/>
              <a:t> 있는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복제 </a:t>
            </a:r>
            <a:r>
              <a:rPr lang="en-US" altLang="ko-KR" dirty="0" smtClean="0"/>
              <a:t>Factor</a:t>
            </a:r>
            <a:r>
              <a:rPr lang="ko-KR" altLang="en-US" dirty="0" smtClean="0"/>
              <a:t>를 모든 블록이 동일하게 갖도록 함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&gt;bin/</a:t>
            </a:r>
            <a:r>
              <a:rPr lang="en-US" altLang="ko-KR" dirty="0" err="1" smtClean="0"/>
              <a:t>hadoop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dfsadmin</a:t>
            </a:r>
            <a:r>
              <a:rPr lang="en-US" altLang="ko-KR" dirty="0" smtClean="0"/>
              <a:t> –</a:t>
            </a:r>
            <a:r>
              <a:rPr lang="en-US" altLang="ko-KR" dirty="0" err="1" smtClean="0"/>
              <a:t>refreshNodes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;;;</a:t>
            </a:r>
            <a:r>
              <a:rPr lang="en-US" altLang="ko-KR" dirty="0" err="1" smtClean="0"/>
              <a:t>namenode</a:t>
            </a:r>
            <a:r>
              <a:rPr lang="ko-KR" altLang="en-US" dirty="0" smtClean="0"/>
              <a:t>는 해당 명령어가 실행되면 제외할 </a:t>
            </a:r>
            <a:r>
              <a:rPr lang="en-US" altLang="ko-KR" dirty="0" err="1" smtClean="0"/>
              <a:t>datanode</a:t>
            </a:r>
            <a:r>
              <a:rPr lang="ko-KR" altLang="en-US" dirty="0" smtClean="0"/>
              <a:t>가 기술될 파일을 </a:t>
            </a:r>
            <a:r>
              <a:rPr lang="ko-KR" altLang="en-US" dirty="0" err="1" smtClean="0"/>
              <a:t>다시읽고</a:t>
            </a:r>
            <a:r>
              <a:rPr lang="ko-KR" altLang="en-US" dirty="0" smtClean="0"/>
              <a:t> 중지프로세스를 시작한다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77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altLang="ko-KR" dirty="0" err="1" smtClean="0"/>
              <a:t>DataNode</a:t>
            </a:r>
            <a:r>
              <a:rPr lang="ko-KR" altLang="en-US" dirty="0" smtClean="0"/>
              <a:t>등</a:t>
            </a:r>
            <a:r>
              <a:rPr lang="ko-KR" altLang="en-US" dirty="0"/>
              <a:t>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신규노드에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하둡설치</a:t>
            </a:r>
            <a:r>
              <a:rPr lang="ko-KR" altLang="en-US" dirty="0" smtClean="0"/>
              <a:t> 및 등록</a:t>
            </a:r>
            <a:endParaRPr lang="en-US" altLang="ko-KR" dirty="0" smtClean="0"/>
          </a:p>
          <a:p>
            <a:r>
              <a:rPr lang="ko-KR" altLang="en-US" dirty="0" err="1" smtClean="0"/>
              <a:t>데이터노드의</a:t>
            </a:r>
            <a:r>
              <a:rPr lang="ko-KR" altLang="en-US" dirty="0" smtClean="0"/>
              <a:t> 환경설정</a:t>
            </a:r>
            <a:endParaRPr lang="en-US" altLang="ko-KR" dirty="0" smtClean="0"/>
          </a:p>
          <a:p>
            <a:r>
              <a:rPr lang="ko-KR" altLang="en-US" dirty="0" smtClean="0"/>
              <a:t>마스터 서버의 </a:t>
            </a:r>
            <a:r>
              <a:rPr lang="en-US" altLang="ko-KR" dirty="0" err="1" smtClean="0"/>
              <a:t>conf</a:t>
            </a:r>
            <a:r>
              <a:rPr lang="en-US" altLang="ko-KR" dirty="0" smtClean="0"/>
              <a:t>/slaves </a:t>
            </a:r>
            <a:r>
              <a:rPr lang="ko-KR" altLang="en-US" dirty="0" smtClean="0"/>
              <a:t>추가 등록</a:t>
            </a:r>
            <a:endParaRPr lang="en-US" altLang="ko-KR" dirty="0" smtClean="0"/>
          </a:p>
          <a:p>
            <a:r>
              <a:rPr lang="en-US" altLang="ko-KR" dirty="0" smtClean="0"/>
              <a:t>&gt;bin/start-balancer.sh</a:t>
            </a:r>
          </a:p>
          <a:p>
            <a:pPr marL="0" indent="0">
              <a:buNone/>
            </a:pPr>
            <a:r>
              <a:rPr lang="en-US" altLang="ko-KR" dirty="0" smtClean="0"/>
              <a:t>;;;</a:t>
            </a:r>
            <a:r>
              <a:rPr lang="ko-KR" altLang="en-US" dirty="0" smtClean="0"/>
              <a:t>클러스터가 균형 있게 </a:t>
            </a:r>
            <a:r>
              <a:rPr lang="ko-KR" altLang="en-US" dirty="0" err="1" smtClean="0"/>
              <a:t>유지될때까지</a:t>
            </a:r>
            <a:r>
              <a:rPr lang="ko-KR" altLang="en-US" dirty="0" smtClean="0"/>
              <a:t> 백그라운드로 수행됨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참고로 관리자는 강제적으로 </a:t>
            </a:r>
            <a:r>
              <a:rPr lang="en-US" altLang="ko-KR" dirty="0" smtClean="0"/>
              <a:t>balancer</a:t>
            </a:r>
            <a:r>
              <a:rPr lang="ko-KR" altLang="en-US" dirty="0" smtClean="0"/>
              <a:t>를 중지시킬 수 있음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&gt;bin/stop-balancer.sh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844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8229600" cy="1143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altLang="ko-KR" dirty="0" err="1"/>
              <a:t>DataNode</a:t>
            </a:r>
            <a:r>
              <a:rPr lang="ko-KR" altLang="en-US" dirty="0"/>
              <a:t>등록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클러스터는 각각의 </a:t>
            </a:r>
            <a:r>
              <a:rPr lang="en-US" altLang="ko-KR" dirty="0" err="1" smtClean="0"/>
              <a:t>DataNode</a:t>
            </a:r>
            <a:r>
              <a:rPr lang="ko-KR" altLang="en-US" dirty="0" smtClean="0"/>
              <a:t>사용률이 시스템 평균 사용률의 </a:t>
            </a:r>
            <a:r>
              <a:rPr lang="ko-KR" altLang="en-US" dirty="0" err="1" smtClean="0"/>
              <a:t>임계치</a:t>
            </a:r>
            <a:r>
              <a:rPr lang="ko-KR" altLang="en-US" dirty="0" smtClean="0"/>
              <a:t> 허용범위 안에 들어오면 </a:t>
            </a:r>
            <a:r>
              <a:rPr lang="ko-KR" altLang="en-US" dirty="0" err="1" smtClean="0"/>
              <a:t>균형있게</a:t>
            </a:r>
            <a:r>
              <a:rPr lang="ko-KR" altLang="en-US" dirty="0" smtClean="0"/>
              <a:t> 시스템을 유지하려고 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기본적으로 </a:t>
            </a:r>
            <a:r>
              <a:rPr lang="en-US" altLang="ko-KR" dirty="0" smtClean="0"/>
              <a:t>10%</a:t>
            </a:r>
            <a:r>
              <a:rPr lang="ko-KR" altLang="en-US" dirty="0" smtClean="0"/>
              <a:t>임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만약 </a:t>
            </a:r>
            <a:r>
              <a:rPr lang="ko-KR" altLang="en-US" dirty="0" err="1" smtClean="0"/>
              <a:t>임계치를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5%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조정하고자 한다면</a:t>
            </a:r>
            <a:r>
              <a:rPr lang="en-US" altLang="ko-KR" dirty="0" smtClean="0"/>
              <a:t>…</a:t>
            </a:r>
          </a:p>
          <a:p>
            <a:pPr marL="0" indent="0">
              <a:buNone/>
            </a:pPr>
            <a:r>
              <a:rPr lang="en-US" altLang="ko-KR" dirty="0" smtClean="0"/>
              <a:t>&gt;bin/start-balancer.sh –threshold 5</a:t>
            </a:r>
          </a:p>
          <a:p>
            <a:pPr marL="0" indent="0">
              <a:buNone/>
            </a:pPr>
            <a:r>
              <a:rPr lang="en-US" altLang="ko-KR" dirty="0" smtClean="0"/>
              <a:t>;;;</a:t>
            </a:r>
            <a:r>
              <a:rPr lang="ko-KR" altLang="en-US" dirty="0" smtClean="0"/>
              <a:t>이는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사용량이 적은 심야 또는 클러스터가 덜 바쁜 주말에 수행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참고로</a:t>
            </a:r>
            <a:r>
              <a:rPr lang="en-US" altLang="ko-KR" dirty="0" smtClean="0"/>
              <a:t>,</a:t>
            </a:r>
          </a:p>
          <a:p>
            <a:pPr marL="0" indent="0">
              <a:buNone/>
            </a:pPr>
            <a:r>
              <a:rPr lang="en-US" altLang="ko-KR" dirty="0" err="1" smtClean="0"/>
              <a:t>Dfs.balance.bandwidthPerSec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값을 설정할 수 도 있음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026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r>
              <a:rPr lang="en-US" altLang="ko-KR" dirty="0" err="1" smtClean="0"/>
              <a:t>NameNode</a:t>
            </a:r>
            <a:r>
              <a:rPr lang="ko-KR" altLang="en-US" dirty="0" smtClean="0"/>
              <a:t>관리와 </a:t>
            </a:r>
            <a:r>
              <a:rPr lang="en-US" altLang="ko-KR" dirty="0" smtClean="0"/>
              <a:t>Secondary </a:t>
            </a:r>
            <a:r>
              <a:rPr lang="en-US" altLang="ko-KR" dirty="0" err="1" smtClean="0"/>
              <a:t>NameNode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두개</a:t>
            </a:r>
            <a:r>
              <a:rPr lang="ko-KR" altLang="en-US" dirty="0" smtClean="0"/>
              <a:t> 다 성능이 충분하게 좋아야 됨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SNN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NN</a:t>
            </a:r>
            <a:r>
              <a:rPr lang="ko-KR" altLang="en-US" dirty="0" smtClean="0"/>
              <a:t>이 </a:t>
            </a:r>
            <a:r>
              <a:rPr lang="ko-KR" altLang="en-US" dirty="0" err="1" smtClean="0"/>
              <a:t>장애시에</a:t>
            </a:r>
            <a:r>
              <a:rPr lang="ko-KR" altLang="en-US" dirty="0" smtClean="0"/>
              <a:t> 백업용이 아님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효율적으로 일을 처리하도록 주기적으로 </a:t>
            </a:r>
            <a:r>
              <a:rPr lang="en-US" altLang="ko-KR" dirty="0" smtClean="0"/>
              <a:t>NN</a:t>
            </a:r>
            <a:r>
              <a:rPr lang="ko-KR" altLang="en-US" dirty="0" smtClean="0"/>
              <a:t>시스템 정보를 업데이트 하여 줌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SNN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conf</a:t>
            </a:r>
            <a:r>
              <a:rPr lang="en-US" altLang="ko-KR" dirty="0" smtClean="0"/>
              <a:t>/hdfs-site.xml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NN</a:t>
            </a:r>
            <a:r>
              <a:rPr lang="ko-KR" altLang="en-US" dirty="0" smtClean="0"/>
              <a:t>의 호스트주소인 </a:t>
            </a:r>
            <a:r>
              <a:rPr lang="en-US" altLang="ko-KR" dirty="0" smtClean="0"/>
              <a:t>50070</a:t>
            </a:r>
            <a:r>
              <a:rPr lang="ko-KR" altLang="en-US" dirty="0" smtClean="0"/>
              <a:t>포트로 설정하여 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98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altLang="ko-KR" dirty="0" smtClean="0"/>
              <a:t>NN</a:t>
            </a:r>
            <a:r>
              <a:rPr lang="ko-KR" altLang="en-US" dirty="0" smtClean="0"/>
              <a:t>의 장애복구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NN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dfs.name.dir</a:t>
            </a:r>
            <a:r>
              <a:rPr lang="ko-KR" altLang="en-US" dirty="0" smtClean="0"/>
              <a:t>에 존재하는 모든 파일 시스템의 메타데이터를 가지고 있음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SNN</a:t>
            </a:r>
            <a:r>
              <a:rPr lang="ko-KR" altLang="en-US" dirty="0" smtClean="0"/>
              <a:t>에게도 이를 공유하게 하여 복구할 수 있도록 함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백업노드의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IP</a:t>
            </a:r>
            <a:r>
              <a:rPr lang="ko-KR" altLang="en-US" dirty="0" smtClean="0"/>
              <a:t>주소를 원래의 </a:t>
            </a:r>
            <a:r>
              <a:rPr lang="en-US" altLang="ko-KR" dirty="0" smtClean="0"/>
              <a:t>NN</a:t>
            </a:r>
            <a:r>
              <a:rPr lang="ko-KR" altLang="en-US" dirty="0" smtClean="0"/>
              <a:t>으로 변경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&gt;bin/start-dfs.sh </a:t>
            </a:r>
            <a:r>
              <a:rPr lang="ko-KR" altLang="en-US" dirty="0" smtClean="0"/>
              <a:t>수행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402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r>
              <a:rPr lang="ko-KR" altLang="en-US" dirty="0" smtClean="0"/>
              <a:t>다수 사용자의 </a:t>
            </a:r>
            <a:r>
              <a:rPr lang="en-US" altLang="ko-KR" dirty="0" smtClean="0"/>
              <a:t>job</a:t>
            </a:r>
            <a:r>
              <a:rPr lang="ko-KR" altLang="en-US" dirty="0" err="1" smtClean="0"/>
              <a:t>스케쥴링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FIFO</a:t>
            </a:r>
            <a:r>
              <a:rPr lang="ko-KR" altLang="en-US" dirty="0" smtClean="0"/>
              <a:t>처리방식임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다른 </a:t>
            </a:r>
            <a:r>
              <a:rPr lang="en-US" altLang="ko-KR" dirty="0" err="1" smtClean="0"/>
              <a:t>jobtracker</a:t>
            </a:r>
            <a:r>
              <a:rPr lang="ko-KR" altLang="en-US" dirty="0" smtClean="0"/>
              <a:t>를 서로 조정할 수 없음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각 </a:t>
            </a:r>
            <a:r>
              <a:rPr lang="en-US" altLang="ko-KR" dirty="0" smtClean="0"/>
              <a:t>map/reduce</a:t>
            </a:r>
            <a:r>
              <a:rPr lang="ko-KR" altLang="en-US" dirty="0" smtClean="0"/>
              <a:t>상태를 </a:t>
            </a:r>
            <a:r>
              <a:rPr lang="en-US" altLang="ko-KR" dirty="0" smtClean="0"/>
              <a:t>pool </a:t>
            </a:r>
            <a:r>
              <a:rPr lang="ko-KR" altLang="en-US" dirty="0" smtClean="0"/>
              <a:t>개수로 지정하고 이를 조정하는 </a:t>
            </a:r>
            <a:r>
              <a:rPr lang="en-US" altLang="ko-KR" dirty="0" err="1" smtClean="0"/>
              <a:t>fairscheduler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이는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contrib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fairscheduler</a:t>
            </a:r>
            <a:r>
              <a:rPr lang="ko-KR" altLang="en-US" dirty="0" err="1" smtClean="0"/>
              <a:t>디렉토리의</a:t>
            </a:r>
            <a:r>
              <a:rPr lang="ko-KR" altLang="en-US" dirty="0" smtClean="0"/>
              <a:t> 관련</a:t>
            </a:r>
            <a:r>
              <a:rPr lang="en-US" altLang="ko-KR" dirty="0" smtClean="0"/>
              <a:t>.jar </a:t>
            </a:r>
            <a:r>
              <a:rPr lang="ko-KR" altLang="en-US" dirty="0" smtClean="0"/>
              <a:t>존재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이에 대한 각 </a:t>
            </a:r>
            <a:r>
              <a:rPr lang="en-US" altLang="ko-KR" dirty="0" err="1" smtClean="0"/>
              <a:t>mapred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프로퍼티</a:t>
            </a:r>
            <a:r>
              <a:rPr lang="ko-KR" altLang="en-US" dirty="0" smtClean="0"/>
              <a:t> 세트를 가짐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710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rgbClr val="92D050"/>
          </a:solidFill>
        </p:spPr>
        <p:txBody>
          <a:bodyPr/>
          <a:lstStyle/>
          <a:p>
            <a:r>
              <a:rPr lang="ko-KR" altLang="en-US" dirty="0" err="1" smtClean="0"/>
              <a:t>하둡지원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HIVE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하둡의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최상위층에 있는 </a:t>
            </a:r>
            <a:r>
              <a:rPr lang="en-US" altLang="ko-KR" dirty="0" smtClean="0"/>
              <a:t>DWH</a:t>
            </a:r>
            <a:r>
              <a:rPr lang="ko-KR" altLang="en-US" dirty="0" smtClean="0"/>
              <a:t>임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다수의 사용자 및 대용량의 로그처리를 위한 </a:t>
            </a:r>
            <a:r>
              <a:rPr lang="ko-KR" altLang="en-US" dirty="0" err="1" smtClean="0"/>
              <a:t>페북의</a:t>
            </a:r>
            <a:r>
              <a:rPr lang="ko-KR" altLang="en-US" dirty="0" smtClean="0"/>
              <a:t> 시초임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SQL</a:t>
            </a:r>
            <a:r>
              <a:rPr lang="ko-KR" altLang="en-US" dirty="0" smtClean="0"/>
              <a:t>과 유사한 </a:t>
            </a:r>
            <a:r>
              <a:rPr lang="ko-KR" altLang="en-US" dirty="0" err="1" smtClean="0"/>
              <a:t>관계형</a:t>
            </a:r>
            <a:r>
              <a:rPr lang="ko-KR" altLang="en-US" dirty="0" smtClean="0"/>
              <a:t> </a:t>
            </a:r>
            <a:r>
              <a:rPr lang="en-US" altLang="ko-KR" dirty="0" smtClean="0"/>
              <a:t>DB</a:t>
            </a:r>
            <a:r>
              <a:rPr lang="ko-KR" altLang="en-US" dirty="0" smtClean="0"/>
              <a:t>로서 </a:t>
            </a:r>
            <a:r>
              <a:rPr lang="en-US" altLang="ko-KR" dirty="0" smtClean="0"/>
              <a:t>SQL</a:t>
            </a:r>
            <a:r>
              <a:rPr lang="ko-KR" altLang="en-US" dirty="0" smtClean="0"/>
              <a:t>사용자들에게 유용함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859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하둡지원</a:t>
            </a:r>
            <a:r>
              <a:rPr lang="ko-KR" altLang="en-US" dirty="0"/>
              <a:t> </a:t>
            </a:r>
            <a:r>
              <a:rPr lang="en-US" altLang="ko-KR" dirty="0"/>
              <a:t>HIVE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다소 복잡한 </a:t>
            </a:r>
            <a:r>
              <a:rPr lang="en-US" altLang="ko-KR" dirty="0" smtClean="0"/>
              <a:t>MR</a:t>
            </a:r>
            <a:r>
              <a:rPr lang="ko-KR" altLang="en-US" dirty="0" smtClean="0"/>
              <a:t>보다 구조화 된 데이터에 중점을 둠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err="1" smtClean="0"/>
              <a:t>HiveQL</a:t>
            </a:r>
            <a:r>
              <a:rPr lang="ko-KR" altLang="en-US" dirty="0" smtClean="0"/>
              <a:t>를 사용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테이블</a:t>
            </a:r>
            <a:r>
              <a:rPr lang="en-US" altLang="ko-KR" dirty="0" smtClean="0"/>
              <a:t>, </a:t>
            </a:r>
            <a:r>
              <a:rPr lang="ko-KR" altLang="en-US" dirty="0" smtClean="0"/>
              <a:t>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칼럼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스키마 등의 </a:t>
            </a:r>
            <a:r>
              <a:rPr lang="ko-KR" altLang="en-US" dirty="0" err="1" smtClean="0"/>
              <a:t>관계형</a:t>
            </a:r>
            <a:r>
              <a:rPr lang="ko-KR" altLang="en-US" dirty="0" smtClean="0"/>
              <a:t> </a:t>
            </a:r>
            <a:r>
              <a:rPr lang="en-US" altLang="ko-KR" dirty="0" smtClean="0"/>
              <a:t>DB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178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하둡지원</a:t>
            </a:r>
            <a:r>
              <a:rPr lang="ko-KR" altLang="en-US" dirty="0"/>
              <a:t> </a:t>
            </a:r>
            <a:r>
              <a:rPr lang="en-US" altLang="ko-KR" dirty="0"/>
              <a:t>HIVE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성능을 향상시킬 수 있는 </a:t>
            </a:r>
            <a:r>
              <a:rPr lang="ko-KR" altLang="en-US" dirty="0" err="1" smtClean="0"/>
              <a:t>디렉토리</a:t>
            </a:r>
            <a:r>
              <a:rPr lang="ko-KR" altLang="en-US" dirty="0" smtClean="0"/>
              <a:t> 구조의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분산된 데이터 사용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 -</a:t>
            </a:r>
            <a:r>
              <a:rPr lang="ko-KR" altLang="en-US" dirty="0" smtClean="0"/>
              <a:t>새로운 </a:t>
            </a:r>
            <a:r>
              <a:rPr lang="en-US" altLang="ko-KR" dirty="0" smtClean="0"/>
              <a:t>component </a:t>
            </a:r>
            <a:r>
              <a:rPr lang="en-US" altLang="ko-KR" dirty="0" err="1" smtClean="0"/>
              <a:t>metastore</a:t>
            </a:r>
            <a:r>
              <a:rPr lang="ko-KR" altLang="en-US" dirty="0" smtClean="0"/>
              <a:t>임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Hive</a:t>
            </a:r>
            <a:r>
              <a:rPr lang="ko-KR" altLang="en-US" dirty="0" smtClean="0"/>
              <a:t>연결은 </a:t>
            </a:r>
            <a:r>
              <a:rPr lang="en-US" altLang="ko-KR" dirty="0" smtClean="0"/>
              <a:t>CLI</a:t>
            </a:r>
            <a:r>
              <a:rPr lang="ko-KR" altLang="en-US" dirty="0" smtClean="0"/>
              <a:t>을 사용함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7027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33985" t="14925" r="31438" b="9476"/>
          <a:stretch>
            <a:fillRect/>
          </a:stretch>
        </p:blipFill>
        <p:spPr bwMode="auto">
          <a:xfrm>
            <a:off x="1043608" y="260648"/>
            <a:ext cx="7344816" cy="6048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2269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Hive</a:t>
            </a:r>
            <a:r>
              <a:rPr lang="ko-KR" altLang="en-US" dirty="0" smtClean="0"/>
              <a:t>설치와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하둡은</a:t>
            </a:r>
            <a:r>
              <a:rPr lang="ko-KR" altLang="en-US" dirty="0" smtClean="0"/>
              <a:t> 사전에 설치 필요</a:t>
            </a:r>
            <a:endParaRPr lang="en-US" altLang="ko-KR" dirty="0" smtClean="0"/>
          </a:p>
          <a:p>
            <a:r>
              <a:rPr lang="en-US" altLang="ko-KR" dirty="0" smtClean="0"/>
              <a:t>HDFS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몇가지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디렉토리</a:t>
            </a:r>
            <a:r>
              <a:rPr lang="ko-KR" altLang="en-US" dirty="0" smtClean="0"/>
              <a:t> 설정해야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-</a:t>
            </a:r>
            <a:r>
              <a:rPr lang="en-US" altLang="ko-KR" dirty="0" err="1" smtClean="0"/>
              <a:t>hadoop</a:t>
            </a:r>
            <a:r>
              <a:rPr lang="ko-KR" altLang="en-US" dirty="0" smtClean="0"/>
              <a:t> </a:t>
            </a:r>
            <a:r>
              <a:rPr lang="en-US" altLang="ko-KR" dirty="0" smtClean="0"/>
              <a:t>fs –</a:t>
            </a:r>
            <a:r>
              <a:rPr lang="en-US" altLang="ko-KR" dirty="0" err="1" smtClean="0"/>
              <a:t>mkdir</a:t>
            </a:r>
            <a:r>
              <a:rPr lang="en-US" altLang="ko-KR" dirty="0" smtClean="0"/>
              <a:t> /</a:t>
            </a:r>
            <a:r>
              <a:rPr lang="en-US" altLang="ko-KR" dirty="0" err="1" smtClean="0"/>
              <a:t>tmp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-</a:t>
            </a:r>
            <a:r>
              <a:rPr lang="en-US" altLang="ko-KR" dirty="0" err="1" smtClean="0"/>
              <a:t>hadoop</a:t>
            </a:r>
            <a:r>
              <a:rPr lang="en-US" altLang="ko-KR" dirty="0" smtClean="0"/>
              <a:t> fs –</a:t>
            </a:r>
            <a:r>
              <a:rPr lang="en-US" altLang="ko-KR" dirty="0" err="1" smtClean="0"/>
              <a:t>mkdir</a:t>
            </a:r>
            <a:r>
              <a:rPr lang="en-US" altLang="ko-KR" dirty="0" smtClean="0"/>
              <a:t> /user/hive/warehouse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-</a:t>
            </a:r>
            <a:r>
              <a:rPr lang="en-US" altLang="ko-KR" dirty="0" err="1" smtClean="0"/>
              <a:t>hadoop</a:t>
            </a:r>
            <a:r>
              <a:rPr lang="en-US" altLang="ko-KR" dirty="0" smtClean="0"/>
              <a:t> fs –</a:t>
            </a:r>
            <a:r>
              <a:rPr lang="en-US" altLang="ko-KR" dirty="0" err="1" smtClean="0"/>
              <a:t>chmod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g+w</a:t>
            </a:r>
            <a:r>
              <a:rPr lang="en-US" altLang="ko-KR" dirty="0" smtClean="0"/>
              <a:t> /</a:t>
            </a:r>
            <a:r>
              <a:rPr lang="en-US" altLang="ko-KR" dirty="0" err="1" smtClean="0"/>
              <a:t>tmp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 -</a:t>
            </a:r>
            <a:r>
              <a:rPr lang="en-US" altLang="ko-KR" sz="2800" dirty="0" err="1" smtClean="0"/>
              <a:t>hadoop</a:t>
            </a:r>
            <a:r>
              <a:rPr lang="en-US" altLang="ko-KR" sz="2800" dirty="0" smtClean="0"/>
              <a:t> fs –</a:t>
            </a:r>
            <a:r>
              <a:rPr lang="en-US" altLang="ko-KR" sz="2800" dirty="0" err="1" smtClean="0"/>
              <a:t>chmod</a:t>
            </a: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g+w</a:t>
            </a:r>
            <a:r>
              <a:rPr lang="en-US" altLang="ko-KR" sz="2800" dirty="0" smtClean="0"/>
              <a:t> /user/hive/warehouse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86992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Hive</a:t>
            </a:r>
            <a:r>
              <a:rPr lang="ko-KR" altLang="en-US" dirty="0"/>
              <a:t>설치와 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/profile</a:t>
            </a:r>
            <a:r>
              <a:rPr lang="ko-KR" altLang="en-US" dirty="0" smtClean="0"/>
              <a:t>에서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sz="2000" dirty="0"/>
              <a:t>JAVA_HOME=/</a:t>
            </a:r>
            <a:r>
              <a:rPr lang="en-US" altLang="ko-KR" sz="2000" dirty="0" err="1"/>
              <a:t>usr</a:t>
            </a:r>
            <a:r>
              <a:rPr lang="en-US" altLang="ko-KR" sz="2000" dirty="0"/>
              <a:t>/local/java</a:t>
            </a:r>
          </a:p>
          <a:p>
            <a:pPr marL="0" indent="0">
              <a:buNone/>
            </a:pPr>
            <a:r>
              <a:rPr lang="en-US" altLang="ko-KR" sz="2000" dirty="0"/>
              <a:t>HADOOP_HOME=/</a:t>
            </a:r>
            <a:r>
              <a:rPr lang="en-US" altLang="ko-KR" sz="2000" dirty="0" err="1"/>
              <a:t>usr</a:t>
            </a:r>
            <a:r>
              <a:rPr lang="en-US" altLang="ko-KR" sz="2000" dirty="0"/>
              <a:t>/local/</a:t>
            </a:r>
            <a:r>
              <a:rPr lang="en-US" altLang="ko-KR" sz="2000" dirty="0" err="1"/>
              <a:t>hadoop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>
                <a:solidFill>
                  <a:srgbClr val="FF0000"/>
                </a:solidFill>
              </a:rPr>
              <a:t>HIVE_HOME=/</a:t>
            </a:r>
            <a:r>
              <a:rPr lang="en-US" altLang="ko-KR" sz="2000" dirty="0" err="1">
                <a:solidFill>
                  <a:srgbClr val="FF0000"/>
                </a:solidFill>
              </a:rPr>
              <a:t>usr</a:t>
            </a:r>
            <a:r>
              <a:rPr lang="en-US" altLang="ko-KR" sz="2000" dirty="0">
                <a:solidFill>
                  <a:srgbClr val="FF0000"/>
                </a:solidFill>
              </a:rPr>
              <a:t>/local/hive</a:t>
            </a:r>
          </a:p>
          <a:p>
            <a:pPr marL="0" indent="0">
              <a:buNone/>
            </a:pPr>
            <a:r>
              <a:rPr lang="en-US" altLang="ko-KR" sz="2000" dirty="0"/>
              <a:t>PATH=$PATH:$JAVA_HOME/bin:$HADOOP_HOME/bin:$PATH</a:t>
            </a:r>
          </a:p>
          <a:p>
            <a:pPr marL="0" indent="0">
              <a:buNone/>
            </a:pPr>
            <a:r>
              <a:rPr lang="en-US" altLang="ko-KR" sz="2000" dirty="0"/>
              <a:t>CLASSPATH=$CALSSPATH:$JAVA_HOME/lib/*:$JAVA_HOME:/</a:t>
            </a:r>
            <a:r>
              <a:rPr lang="en-US" altLang="ko-KR" sz="2000" dirty="0" err="1"/>
              <a:t>jre</a:t>
            </a:r>
            <a:r>
              <a:rPr lang="en-US" altLang="ko-KR" sz="2000" dirty="0"/>
              <a:t>/lib/*:$</a:t>
            </a:r>
            <a:r>
              <a:rPr lang="en-US" altLang="ko-KR" sz="2000" dirty="0">
                <a:solidFill>
                  <a:srgbClr val="FF0000"/>
                </a:solidFill>
              </a:rPr>
              <a:t>HIVE_HOME/bin</a:t>
            </a:r>
            <a:r>
              <a:rPr lang="en-US" altLang="ko-KR" sz="2000" dirty="0"/>
              <a:t>:$</a:t>
            </a:r>
            <a:r>
              <a:rPr lang="en-US" altLang="ko-KR" sz="2000" dirty="0" err="1"/>
              <a:t>JAVA_HOME:jre</a:t>
            </a:r>
            <a:r>
              <a:rPr lang="en-US" altLang="ko-KR" sz="2000" dirty="0"/>
              <a:t>/lib/</a:t>
            </a:r>
            <a:r>
              <a:rPr lang="en-US" altLang="ko-KR" sz="2000" dirty="0" err="1"/>
              <a:t>ext</a:t>
            </a:r>
            <a:r>
              <a:rPr lang="en-US" altLang="ko-KR" sz="2000" dirty="0"/>
              <a:t>/*:.</a:t>
            </a:r>
          </a:p>
          <a:p>
            <a:pPr marL="0" indent="0">
              <a:buNone/>
            </a:pPr>
            <a:r>
              <a:rPr lang="en-US" altLang="ko-KR" sz="2000" dirty="0" smtClean="0"/>
              <a:t>HADOOP_HOME_WARN_SUPPRESS=TRUE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 err="1" smtClean="0"/>
              <a:t>로</a:t>
            </a:r>
            <a:r>
              <a:rPr lang="ko-KR" altLang="en-US" sz="2000" dirty="0" smtClean="0"/>
              <a:t> 추가함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358227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Hive</a:t>
            </a:r>
            <a:r>
              <a:rPr lang="ko-KR" altLang="en-US" dirty="0"/>
              <a:t>설치와 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#hadoop-env.sh</a:t>
            </a:r>
            <a:r>
              <a:rPr lang="ko-KR" altLang="en-US" dirty="0"/>
              <a:t>는</a:t>
            </a:r>
          </a:p>
          <a:p>
            <a:r>
              <a:rPr lang="en-US" altLang="ko-KR" dirty="0" err="1"/>
              <a:t>cp</a:t>
            </a:r>
            <a:r>
              <a:rPr lang="en-US" altLang="ko-KR" dirty="0"/>
              <a:t> hive-</a:t>
            </a:r>
            <a:r>
              <a:rPr lang="en-US" altLang="ko-KR" dirty="0" err="1"/>
              <a:t>env.sh.templat</a:t>
            </a:r>
            <a:r>
              <a:rPr lang="en-US" altLang="ko-KR" dirty="0"/>
              <a:t> hive-env.sh </a:t>
            </a:r>
            <a:r>
              <a:rPr lang="ko-KR" altLang="en-US" dirty="0"/>
              <a:t>로 </a:t>
            </a:r>
            <a:r>
              <a:rPr lang="ko-KR" altLang="en-US" dirty="0" err="1" smtClean="0"/>
              <a:t>만든다음에</a:t>
            </a:r>
            <a:endParaRPr lang="ko-KR" altLang="en-US" dirty="0"/>
          </a:p>
          <a:p>
            <a:r>
              <a:rPr lang="en-US" altLang="ko-KR" dirty="0"/>
              <a:t># Set HADOOP_HOME to point to a specific </a:t>
            </a:r>
            <a:r>
              <a:rPr lang="en-US" altLang="ko-KR" dirty="0" err="1"/>
              <a:t>hadoop</a:t>
            </a:r>
            <a:r>
              <a:rPr lang="en-US" altLang="ko-KR" dirty="0"/>
              <a:t> install directory</a:t>
            </a:r>
          </a:p>
          <a:p>
            <a:r>
              <a:rPr lang="en-US" altLang="ko-KR" dirty="0"/>
              <a:t>HADOOP_HOME=/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</a:t>
            </a:r>
            <a:r>
              <a:rPr lang="en-US" altLang="ko-KR" dirty="0" err="1" smtClean="0"/>
              <a:t>hadoop</a:t>
            </a:r>
            <a:r>
              <a:rPr lang="en-US" altLang="ko-KR" dirty="0" smtClean="0"/>
              <a:t>/hadoop-1.0.4</a:t>
            </a:r>
            <a:r>
              <a:rPr lang="ko-KR" altLang="en-US" dirty="0" smtClean="0"/>
              <a:t>로 수정하</a:t>
            </a:r>
            <a:r>
              <a:rPr lang="ko-KR" altLang="en-US" dirty="0"/>
              <a:t>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덧부친다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691996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Hive</a:t>
            </a:r>
            <a:r>
              <a:rPr lang="ko-KR" altLang="en-US" dirty="0"/>
              <a:t>설치와 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altLang="ko-KR" sz="3400" b="1" dirty="0"/>
              <a:t>#hive </a:t>
            </a:r>
            <a:r>
              <a:rPr lang="ko-KR" altLang="en-US" sz="3400" b="1" dirty="0" err="1"/>
              <a:t>설치시에</a:t>
            </a:r>
            <a:r>
              <a:rPr lang="ko-KR" altLang="en-US" sz="3400" b="1" dirty="0"/>
              <a:t> 나오는 </a:t>
            </a:r>
            <a:r>
              <a:rPr lang="en-US" altLang="ko-KR" sz="3400" b="1" dirty="0"/>
              <a:t>Warning</a:t>
            </a:r>
            <a:r>
              <a:rPr lang="ko-KR" altLang="en-US" sz="3400" b="1" dirty="0"/>
              <a:t>에 대하여</a:t>
            </a:r>
            <a:r>
              <a:rPr lang="en-US" altLang="ko-KR" sz="3400" b="1" dirty="0"/>
              <a:t>.</a:t>
            </a:r>
          </a:p>
          <a:p>
            <a:pPr marL="0" indent="0">
              <a:buNone/>
            </a:pPr>
            <a:r>
              <a:rPr lang="en-US" altLang="ko-KR" sz="3400" b="1" dirty="0"/>
              <a:t>hive shell </a:t>
            </a:r>
            <a:r>
              <a:rPr lang="ko-KR" altLang="en-US" sz="3400" b="1" dirty="0"/>
              <a:t>을 실행할 때 항상 아래처럼 </a:t>
            </a:r>
            <a:r>
              <a:rPr lang="en-US" altLang="ko-KR" sz="3400" b="1" dirty="0"/>
              <a:t>WARNING message </a:t>
            </a:r>
            <a:r>
              <a:rPr lang="ko-KR" altLang="en-US" sz="3400" b="1" dirty="0"/>
              <a:t>가 나오곤 한다</a:t>
            </a:r>
            <a:r>
              <a:rPr lang="en-US" altLang="ko-KR" sz="3400" b="1" dirty="0"/>
              <a:t>.</a:t>
            </a:r>
          </a:p>
          <a:p>
            <a:r>
              <a:rPr lang="en-US" altLang="ko-KR" dirty="0" smtClean="0"/>
              <a:t>=============================================</a:t>
            </a:r>
            <a:endParaRPr lang="en-US" altLang="ko-KR" dirty="0"/>
          </a:p>
          <a:p>
            <a:r>
              <a:rPr lang="en-US" altLang="ko-KR" dirty="0" smtClean="0"/>
              <a:t>WARNING</a:t>
            </a:r>
            <a:r>
              <a:rPr lang="en-US" altLang="ko-KR" dirty="0"/>
              <a:t>: </a:t>
            </a:r>
            <a:r>
              <a:rPr lang="en-US" altLang="ko-KR" dirty="0" err="1"/>
              <a:t>org.apache.hadoop.metrics.jvm.EventCounter</a:t>
            </a:r>
            <a:r>
              <a:rPr lang="en-US" altLang="ko-KR" dirty="0"/>
              <a:t> is deprecated.</a:t>
            </a:r>
          </a:p>
          <a:p>
            <a:r>
              <a:rPr lang="en-US" altLang="ko-KR" dirty="0" smtClean="0"/>
              <a:t>Please </a:t>
            </a:r>
            <a:r>
              <a:rPr lang="en-US" altLang="ko-KR" dirty="0"/>
              <a:t>use </a:t>
            </a:r>
            <a:r>
              <a:rPr lang="en-US" altLang="ko-KR" dirty="0" err="1"/>
              <a:t>org.apache.hadoop.log.metrics.EventCounter</a:t>
            </a:r>
            <a:r>
              <a:rPr lang="en-US" altLang="ko-KR" dirty="0"/>
              <a:t> in all the log4j.properties files.</a:t>
            </a:r>
          </a:p>
          <a:p>
            <a:r>
              <a:rPr lang="en-US" altLang="ko-KR" dirty="0" smtClean="0"/>
              <a:t>=============================================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설명에 나와 있는 것 </a:t>
            </a:r>
            <a:r>
              <a:rPr lang="ko-KR" altLang="en-US" dirty="0" err="1"/>
              <a:t>처럼</a:t>
            </a:r>
            <a:r>
              <a:rPr lang="ko-KR" altLang="en-US" dirty="0"/>
              <a:t> </a:t>
            </a:r>
            <a:r>
              <a:rPr lang="en-US" altLang="ko-KR" dirty="0" err="1"/>
              <a:t>org.apache.hadoop.metrics.jvm.EventCounter</a:t>
            </a:r>
            <a:r>
              <a:rPr lang="en-US" altLang="ko-KR" dirty="0"/>
              <a:t> </a:t>
            </a:r>
            <a:r>
              <a:rPr lang="ko-KR" altLang="en-US" dirty="0"/>
              <a:t>가 </a:t>
            </a:r>
            <a:r>
              <a:rPr lang="en-US" altLang="ko-KR" dirty="0"/>
              <a:t>deprecated </a:t>
            </a:r>
            <a:r>
              <a:rPr lang="ko-KR" altLang="en-US" dirty="0"/>
              <a:t>되었으니</a:t>
            </a:r>
          </a:p>
          <a:p>
            <a:r>
              <a:rPr lang="en-US" altLang="ko-KR" dirty="0" err="1" smtClean="0"/>
              <a:t>org.apache.hadoop.log.metrics.EventCounter</a:t>
            </a:r>
            <a:r>
              <a:rPr lang="en-US" altLang="ko-KR" dirty="0" smtClean="0"/>
              <a:t> </a:t>
            </a:r>
            <a:r>
              <a:rPr lang="ko-KR" altLang="en-US" dirty="0"/>
              <a:t>를 사용해주면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$HIVE_HOME/</a:t>
            </a:r>
            <a:r>
              <a:rPr lang="en-US" altLang="ko-KR" dirty="0" err="1"/>
              <a:t>conf</a:t>
            </a:r>
            <a:r>
              <a:rPr lang="en-US" altLang="ko-KR" dirty="0"/>
              <a:t> </a:t>
            </a:r>
            <a:r>
              <a:rPr lang="ko-KR" altLang="en-US" dirty="0" err="1"/>
              <a:t>디렉토리로</a:t>
            </a:r>
            <a:r>
              <a:rPr lang="ko-KR" altLang="en-US" dirty="0"/>
              <a:t> 이동하여</a:t>
            </a:r>
          </a:p>
          <a:p>
            <a:r>
              <a:rPr lang="en-US" altLang="ko-KR" dirty="0" smtClean="0"/>
              <a:t>$ </a:t>
            </a:r>
            <a:r>
              <a:rPr lang="en-US" altLang="ko-KR" dirty="0"/>
              <a:t>mv   hive-exec-log4j.properties.template   hive-exec-log4j.properties</a:t>
            </a:r>
          </a:p>
          <a:p>
            <a:r>
              <a:rPr lang="en-US" altLang="ko-KR" dirty="0" smtClean="0"/>
              <a:t>$ </a:t>
            </a:r>
            <a:r>
              <a:rPr lang="en-US" altLang="ko-KR" dirty="0"/>
              <a:t>mv   hive-log4j.properties.template   hive-log4j.properties</a:t>
            </a:r>
          </a:p>
          <a:p>
            <a:endParaRPr lang="en-US" altLang="ko-KR" dirty="0"/>
          </a:p>
          <a:p>
            <a:r>
              <a:rPr lang="ko-KR" altLang="en-US" dirty="0"/>
              <a:t>해준 후</a:t>
            </a:r>
            <a:r>
              <a:rPr lang="en-US" altLang="ko-KR" dirty="0"/>
              <a:t>, </a:t>
            </a:r>
            <a:r>
              <a:rPr lang="ko-KR" altLang="en-US" dirty="0"/>
              <a:t>두 파일을 열어 </a:t>
            </a:r>
            <a:r>
              <a:rPr lang="en-US" altLang="ko-KR" dirty="0" err="1"/>
              <a:t>org.apache.hadoop.metrics.jvm.EventCounter</a:t>
            </a:r>
            <a:r>
              <a:rPr lang="en-US" altLang="ko-KR" dirty="0"/>
              <a:t> </a:t>
            </a:r>
            <a:r>
              <a:rPr lang="ko-KR" altLang="en-US" dirty="0"/>
              <a:t>를</a:t>
            </a:r>
          </a:p>
          <a:p>
            <a:endParaRPr lang="ko-KR" altLang="en-US" dirty="0"/>
          </a:p>
          <a:p>
            <a:r>
              <a:rPr lang="en-US" altLang="ko-KR" dirty="0" err="1">
                <a:solidFill>
                  <a:srgbClr val="FF0000"/>
                </a:solidFill>
              </a:rPr>
              <a:t>org.apache.hadoop.log.metrics.EventCounter</a:t>
            </a:r>
            <a:r>
              <a:rPr lang="en-US" altLang="ko-KR" dirty="0"/>
              <a:t> </a:t>
            </a:r>
            <a:r>
              <a:rPr lang="ko-KR" altLang="en-US" dirty="0"/>
              <a:t>로 바꾸어주면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46896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HIVE</a:t>
            </a:r>
            <a:r>
              <a:rPr lang="ko-KR" altLang="en-US" dirty="0" smtClean="0"/>
              <a:t>의 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HIVE QL</a:t>
            </a:r>
            <a:r>
              <a:rPr lang="ko-KR" altLang="en-US" dirty="0" smtClean="0"/>
              <a:t>이라는 </a:t>
            </a:r>
            <a:r>
              <a:rPr lang="en-US" altLang="ko-KR" dirty="0" smtClean="0"/>
              <a:t>SQL</a:t>
            </a:r>
            <a:r>
              <a:rPr lang="ko-KR" altLang="en-US" dirty="0" smtClean="0"/>
              <a:t>문과 유사한 언어를 사용한다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하지만 기존의 </a:t>
            </a:r>
            <a:r>
              <a:rPr lang="en-US" altLang="ko-KR" dirty="0" smtClean="0"/>
              <a:t>SQL</a:t>
            </a:r>
            <a:r>
              <a:rPr lang="ko-KR" altLang="en-US" dirty="0" smtClean="0"/>
              <a:t>문과 차이가 있음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err="1" smtClean="0"/>
              <a:t>하이브에서</a:t>
            </a:r>
            <a:r>
              <a:rPr lang="ko-KR" altLang="en-US" dirty="0" smtClean="0"/>
              <a:t> 사용하는 데이터가 </a:t>
            </a:r>
            <a:r>
              <a:rPr lang="en-US" altLang="ko-KR" dirty="0" smtClean="0"/>
              <a:t>HDFS</a:t>
            </a:r>
            <a:r>
              <a:rPr lang="ko-KR" altLang="en-US" dirty="0" smtClean="0"/>
              <a:t>에 저장되므로 수정할 수 없음</a:t>
            </a:r>
            <a:r>
              <a:rPr lang="en-US" altLang="ko-KR" dirty="0" smtClean="0"/>
              <a:t>. Update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Delete</a:t>
            </a:r>
            <a:r>
              <a:rPr lang="ko-KR" altLang="en-US" dirty="0" smtClean="0"/>
              <a:t>문을 사용할 수 없음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584708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HIVE</a:t>
            </a:r>
            <a:r>
              <a:rPr lang="ko-KR" altLang="en-US" dirty="0"/>
              <a:t>의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SQL</a:t>
            </a:r>
            <a:r>
              <a:rPr lang="ko-KR" altLang="en-US" dirty="0" smtClean="0"/>
              <a:t>은 어떠한 절에서도 서브쿼리를 사용할 수 있지만 </a:t>
            </a:r>
            <a:r>
              <a:rPr lang="ko-KR" altLang="en-US" dirty="0" err="1" smtClean="0"/>
              <a:t>하이브</a:t>
            </a:r>
            <a:r>
              <a:rPr lang="ko-KR" altLang="en-US" dirty="0" smtClean="0"/>
              <a:t> </a:t>
            </a:r>
            <a:r>
              <a:rPr lang="en-US" altLang="ko-KR" dirty="0" smtClean="0"/>
              <a:t>QL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From</a:t>
            </a:r>
            <a:r>
              <a:rPr lang="ko-KR" altLang="en-US" dirty="0" smtClean="0"/>
              <a:t>절에서만 서브쿼리를 사용할 수 있음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SELECT</a:t>
            </a:r>
            <a:r>
              <a:rPr lang="ko-KR" altLang="en-US" dirty="0" smtClean="0"/>
              <a:t>문을 사용할 때 </a:t>
            </a:r>
            <a:r>
              <a:rPr lang="en-US" altLang="ko-KR" dirty="0" smtClean="0"/>
              <a:t>HAVING</a:t>
            </a:r>
            <a:r>
              <a:rPr lang="ko-KR" altLang="en-US" dirty="0" smtClean="0"/>
              <a:t>절을 사용할 수 없음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err="1" smtClean="0"/>
              <a:t>저장프로시져</a:t>
            </a:r>
            <a:r>
              <a:rPr lang="en-US" altLang="ko-KR" dirty="0" smtClean="0"/>
              <a:t>(store procedure)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지원하지 않음</a:t>
            </a:r>
            <a:r>
              <a:rPr lang="en-US" altLang="ko-KR" dirty="0" smtClean="0"/>
              <a:t>. </a:t>
            </a:r>
            <a:r>
              <a:rPr lang="ko-KR" altLang="en-US" dirty="0" smtClean="0"/>
              <a:t>대신 </a:t>
            </a:r>
            <a:r>
              <a:rPr lang="ko-KR" altLang="en-US" dirty="0" err="1" smtClean="0"/>
              <a:t>맵리듀스</a:t>
            </a:r>
            <a:r>
              <a:rPr lang="ko-KR" altLang="en-US" dirty="0" smtClean="0"/>
              <a:t> 스크립트를 실행함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99304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HIVE</a:t>
            </a:r>
            <a:r>
              <a:rPr lang="ko-KR" altLang="en-US" dirty="0"/>
              <a:t>의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Hive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표준관계형</a:t>
            </a:r>
            <a:r>
              <a:rPr lang="ko-KR" altLang="en-US" dirty="0" smtClean="0"/>
              <a:t>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데이터를 저장합니다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자체 내장형</a:t>
            </a:r>
            <a:r>
              <a:rPr lang="en-US" altLang="ko-KR" dirty="0" smtClean="0"/>
              <a:t>SQL DB(Derby)</a:t>
            </a:r>
            <a:r>
              <a:rPr lang="ko-KR" altLang="en-US" dirty="0" smtClean="0"/>
              <a:t>가지고 있음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전용 </a:t>
            </a:r>
            <a:r>
              <a:rPr lang="en-US" altLang="ko-KR" dirty="0" err="1" smtClean="0"/>
              <a:t>metastore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생성필요함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주로 시험을 위해서라면 </a:t>
            </a:r>
            <a:r>
              <a:rPr lang="en-US" altLang="ko-KR" dirty="0" smtClean="0"/>
              <a:t>hive-default.xml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오버라이드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MySQL</a:t>
            </a:r>
            <a:r>
              <a:rPr lang="ko-KR" altLang="en-US" dirty="0" smtClean="0"/>
              <a:t>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와 연동하기도 함</a:t>
            </a:r>
            <a:r>
              <a:rPr lang="en-US" altLang="ko-KR" dirty="0" smtClean="0"/>
              <a:t>.(</a:t>
            </a:r>
            <a:r>
              <a:rPr lang="ko-KR" altLang="en-US" dirty="0" smtClean="0"/>
              <a:t>몇 가지 환경설정이 필요함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882629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HIVE</a:t>
            </a:r>
            <a:r>
              <a:rPr lang="ko-KR" altLang="en-US" dirty="0"/>
              <a:t> </a:t>
            </a:r>
            <a:r>
              <a:rPr lang="en-US" altLang="ko-KR" dirty="0" smtClean="0"/>
              <a:t>Query(</a:t>
            </a:r>
            <a:r>
              <a:rPr lang="ko-KR" altLang="en-US" dirty="0" smtClean="0"/>
              <a:t>생성 스키마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특허인용 데이터인 </a:t>
            </a:r>
            <a:r>
              <a:rPr lang="en-US" altLang="ko-KR" dirty="0" smtClean="0"/>
              <a:t>‘cite75_99.txt’</a:t>
            </a:r>
          </a:p>
          <a:p>
            <a:pPr marL="0" indent="0">
              <a:buNone/>
            </a:pPr>
            <a:r>
              <a:rPr lang="en-US" altLang="ko-KR" dirty="0" smtClean="0"/>
              <a:t>hive&gt;CREATE TABLE cite(citing INT, cited INT)</a:t>
            </a:r>
          </a:p>
          <a:p>
            <a:pPr marL="0" indent="0">
              <a:buNone/>
            </a:pPr>
            <a:r>
              <a:rPr lang="en-US" altLang="ko-KR" dirty="0" smtClean="0"/>
              <a:t>&gt;ROW FORMAT DELIMITED</a:t>
            </a:r>
          </a:p>
          <a:p>
            <a:pPr marL="0" indent="0">
              <a:buNone/>
            </a:pPr>
            <a:r>
              <a:rPr lang="en-US" altLang="ko-KR" dirty="0" smtClean="0"/>
              <a:t>&gt;FIELDS TERMINATED BY ‘,’</a:t>
            </a:r>
          </a:p>
          <a:p>
            <a:pPr marL="0" indent="0">
              <a:buNone/>
            </a:pPr>
            <a:r>
              <a:rPr lang="en-US" altLang="ko-KR" dirty="0" smtClean="0"/>
              <a:t>STORED AS TEXTFILE;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42416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HIVE</a:t>
            </a:r>
            <a:r>
              <a:rPr lang="ko-KR" altLang="en-US" dirty="0"/>
              <a:t> </a:t>
            </a:r>
            <a:r>
              <a:rPr lang="en-US" altLang="ko-KR" dirty="0"/>
              <a:t>Query(</a:t>
            </a:r>
            <a:r>
              <a:rPr lang="ko-KR" altLang="en-US" dirty="0"/>
              <a:t>생성 </a:t>
            </a:r>
            <a:r>
              <a:rPr lang="ko-KR" altLang="en-US" dirty="0" smtClean="0"/>
              <a:t>스키마 확인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hive&gt;SHOW TABLES;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Hive&gt;DESC(RIBE) cite;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84402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HIVE</a:t>
            </a:r>
            <a:r>
              <a:rPr lang="ko-KR" altLang="en-US" dirty="0"/>
              <a:t> </a:t>
            </a:r>
            <a:r>
              <a:rPr lang="en-US" altLang="ko-KR" dirty="0" smtClean="0"/>
              <a:t>Query(</a:t>
            </a:r>
            <a:r>
              <a:rPr lang="ko-KR" altLang="en-US" dirty="0" smtClean="0"/>
              <a:t>데이터</a:t>
            </a:r>
            <a:r>
              <a:rPr lang="en-US" altLang="ko-KR" dirty="0" smtClean="0"/>
              <a:t> </a:t>
            </a:r>
            <a:r>
              <a:rPr lang="ko-KR" altLang="en-US" dirty="0" smtClean="0"/>
              <a:t>로딩 </a:t>
            </a:r>
            <a:r>
              <a:rPr lang="ko-KR" altLang="en-US" dirty="0"/>
              <a:t>및</a:t>
            </a:r>
            <a:r>
              <a:rPr lang="en-US" altLang="ko-KR" dirty="0" smtClean="0"/>
              <a:t> </a:t>
            </a:r>
            <a:r>
              <a:rPr lang="ko-KR" altLang="en-US" dirty="0" smtClean="0"/>
              <a:t>조회</a:t>
            </a:r>
            <a:r>
              <a:rPr lang="en-US" altLang="ko-KR" dirty="0" smtClean="0"/>
              <a:t> 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h</a:t>
            </a:r>
            <a:r>
              <a:rPr lang="en-US" altLang="ko-KR" dirty="0" smtClean="0"/>
              <a:t>ive&gt;LOAD DATA LOCAL INPATH ‘cite75_99.txt’</a:t>
            </a:r>
          </a:p>
          <a:p>
            <a:pPr marL="0" indent="0">
              <a:buNone/>
            </a:pPr>
            <a:r>
              <a:rPr lang="en-US" altLang="ko-KR" dirty="0" smtClean="0"/>
              <a:t>&gt;OVERWRITE INFO TABLE cite;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hive&gt;SELECT * FROM cite LIMIT 10;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hive&gt;SELECT COUNT(1) FROM cite;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0108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2422</TotalTime>
  <Words>3797</Words>
  <Application>Microsoft Office PowerPoint</Application>
  <PresentationFormat>화면 슬라이드 쇼(4:3)</PresentationFormat>
  <Paragraphs>713</Paragraphs>
  <Slides>133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133</vt:i4>
      </vt:variant>
    </vt:vector>
  </HeadingPairs>
  <TitlesOfParts>
    <vt:vector size="134" baseType="lpstr">
      <vt:lpstr>Office 테마</vt:lpstr>
      <vt:lpstr>HADOOP(하둡)</vt:lpstr>
      <vt:lpstr>PowerPoint 프레젠테이션</vt:lpstr>
      <vt:lpstr>VMWARE 구성에서 설치</vt:lpstr>
      <vt:lpstr>Attention</vt:lpstr>
      <vt:lpstr>Attention</vt:lpstr>
      <vt:lpstr>Attention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하둡은 무엇인가?</vt:lpstr>
      <vt:lpstr>하둡은 무엇인가?</vt:lpstr>
      <vt:lpstr>하둡은 무엇인가?</vt:lpstr>
      <vt:lpstr>분산시스템과 하둡의 이해</vt:lpstr>
      <vt:lpstr>분산시스템과 하둡의 이해</vt:lpstr>
      <vt:lpstr>분산시스템과 하둡의 이해</vt:lpstr>
      <vt:lpstr>분산시스템과 하둡의 이해</vt:lpstr>
      <vt:lpstr>SQL DB와 하둡의 비교</vt:lpstr>
      <vt:lpstr>SQL DB와 하둡의 비교</vt:lpstr>
      <vt:lpstr>SQL DB와 하둡의 비교</vt:lpstr>
      <vt:lpstr>SQL DB와 하둡의 비교</vt:lpstr>
      <vt:lpstr>SQL DB와 하둡의 비교</vt:lpstr>
      <vt:lpstr>SQL DB와 하둡의 비교</vt:lpstr>
      <vt:lpstr>SQL DB와 하둡의 비교</vt:lpstr>
      <vt:lpstr>MapReduce의 이해</vt:lpstr>
      <vt:lpstr>MapReduce의 이해</vt:lpstr>
      <vt:lpstr>HADOOP History</vt:lpstr>
      <vt:lpstr>Hadoop Echo system</vt:lpstr>
      <vt:lpstr>File Size(Ref.)</vt:lpstr>
      <vt:lpstr>Hadoop 구성요소</vt:lpstr>
      <vt:lpstr>NameNode</vt:lpstr>
      <vt:lpstr>DataNode</vt:lpstr>
      <vt:lpstr>SecondaryNode</vt:lpstr>
      <vt:lpstr>Job Tracker</vt:lpstr>
      <vt:lpstr>TaskTracker</vt:lpstr>
      <vt:lpstr>전형적인 하둡클러스터의 구조</vt:lpstr>
      <vt:lpstr>하둡클러스터를 위한 SSH설정</vt:lpstr>
      <vt:lpstr>하둡클러스터를 위한 SSH설정</vt:lpstr>
      <vt:lpstr>하둡의 실행</vt:lpstr>
      <vt:lpstr>Hadoop-env.sh</vt:lpstr>
      <vt:lpstr>Core-site.xml</vt:lpstr>
      <vt:lpstr>Mapred-site.xml</vt:lpstr>
      <vt:lpstr>Hdfs-site.xml</vt:lpstr>
      <vt:lpstr>웹기반의 클러스터 UI</vt:lpstr>
      <vt:lpstr>UI:namenode &lt;http://namenode:50070&gt;</vt:lpstr>
      <vt:lpstr>UI:HADOOP Map/Reduce &lt;http://namenode:50030&gt;</vt:lpstr>
      <vt:lpstr>MR의 이력정보들</vt:lpstr>
      <vt:lpstr>MR의 노드확인 정보</vt:lpstr>
      <vt:lpstr>요약(Summary)</vt:lpstr>
      <vt:lpstr>하둡 컴포넌트</vt:lpstr>
      <vt:lpstr>하둡 파일 다루기</vt:lpstr>
      <vt:lpstr>기본적인 파일 명령어</vt:lpstr>
      <vt:lpstr>파일의 디렉토리 추가</vt:lpstr>
      <vt:lpstr>파일디렉토리 복사</vt:lpstr>
      <vt:lpstr>파일 가져오기</vt:lpstr>
      <vt:lpstr>빠른 하둡의 내용파일 확인방법</vt:lpstr>
      <vt:lpstr>파일의 삭제</vt:lpstr>
      <vt:lpstr>요약(Summary)</vt:lpstr>
      <vt:lpstr>MapReduce프로그램의 구조</vt:lpstr>
      <vt:lpstr>HADOOP 익히기</vt:lpstr>
      <vt:lpstr>하둡관리</vt:lpstr>
      <vt:lpstr>시스템 Health 체크</vt:lpstr>
      <vt:lpstr>시스템 Health 체크</vt:lpstr>
      <vt:lpstr>시스템 Health 체크</vt:lpstr>
      <vt:lpstr>시스템 Health 체크</vt:lpstr>
      <vt:lpstr>DataNode제거</vt:lpstr>
      <vt:lpstr>DataNode등록</vt:lpstr>
      <vt:lpstr>DataNode등록</vt:lpstr>
      <vt:lpstr>NameNode관리와 Secondary NameNode</vt:lpstr>
      <vt:lpstr>NN의 장애복구</vt:lpstr>
      <vt:lpstr>다수 사용자의 job스케쥴링</vt:lpstr>
      <vt:lpstr>하둡지원 HIVE</vt:lpstr>
      <vt:lpstr>하둡지원 HIVE</vt:lpstr>
      <vt:lpstr>하둡지원 HIVE</vt:lpstr>
      <vt:lpstr>Hive설치와 구성</vt:lpstr>
      <vt:lpstr>Hive설치와 구성</vt:lpstr>
      <vt:lpstr>Hive설치와 구성</vt:lpstr>
      <vt:lpstr>Hive설치와 구성</vt:lpstr>
      <vt:lpstr>HIVE의 특징</vt:lpstr>
      <vt:lpstr>HIVE의 특징</vt:lpstr>
      <vt:lpstr>HIVE의 특징</vt:lpstr>
      <vt:lpstr>HIVE Query(생성 스키마)</vt:lpstr>
      <vt:lpstr>HIVE Query(생성 스키마 확인)</vt:lpstr>
      <vt:lpstr>HIVE Query(데이터 로딩 및 조회 )</vt:lpstr>
      <vt:lpstr>HIVE Query(특허데이터의 인용횟수 조회 )</vt:lpstr>
      <vt:lpstr>HIVE Query(특허데이터의 인용횟수 조회 )</vt:lpstr>
      <vt:lpstr>HIVE Query(테이블삭제)</vt:lpstr>
      <vt:lpstr>HIVE QL</vt:lpstr>
      <vt:lpstr>HIVE QL(data type)</vt:lpstr>
      <vt:lpstr>HIVE QL(data type처리)</vt:lpstr>
      <vt:lpstr>HIVE QL(data type처리)</vt:lpstr>
      <vt:lpstr>HIVE QL(data type처리)</vt:lpstr>
      <vt:lpstr>HIVE QL(data type에 의한 생성)</vt:lpstr>
      <vt:lpstr>HIVE QL(변경자 추가)</vt:lpstr>
      <vt:lpstr>HiveQL명령어</vt:lpstr>
      <vt:lpstr>HiveQL명령어</vt:lpstr>
      <vt:lpstr>HiveQL명령어</vt:lpstr>
      <vt:lpstr>HiveQL명령어</vt:lpstr>
      <vt:lpstr>HiveQL명령어</vt:lpstr>
      <vt:lpstr>HiveQL명령어</vt:lpstr>
      <vt:lpstr>HiveQL명령어</vt:lpstr>
      <vt:lpstr>HiveQL명령어</vt:lpstr>
      <vt:lpstr>HiveQL명령어</vt:lpstr>
      <vt:lpstr>HiveQL명령어</vt:lpstr>
      <vt:lpstr>HiveQL명령어</vt:lpstr>
      <vt:lpstr>HiveQL명령어</vt:lpstr>
      <vt:lpstr>HiveQL명령어</vt:lpstr>
      <vt:lpstr>HiveQL명령어</vt:lpstr>
      <vt:lpstr>HiveQL명령어</vt:lpstr>
      <vt:lpstr>Hive 내장 함수</vt:lpstr>
      <vt:lpstr>Hive 연산자</vt:lpstr>
      <vt:lpstr>HIVE요약(Summary)</vt:lpstr>
      <vt:lpstr>HIVE요약(Summary)</vt:lpstr>
      <vt:lpstr>그 외, 하둡 에코시스템 요약</vt:lpstr>
      <vt:lpstr>그 외, 하둡 에코시스템 요약</vt:lpstr>
      <vt:lpstr>그 외, 하둡 에코시스템 요약</vt:lpstr>
      <vt:lpstr>그 외, 하둡 에코시스템 요약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하둡</dc:title>
  <dc:creator>krituser14</dc:creator>
  <cp:lastModifiedBy>classroom-desk</cp:lastModifiedBy>
  <cp:revision>81</cp:revision>
  <dcterms:created xsi:type="dcterms:W3CDTF">2017-07-26T00:04:35Z</dcterms:created>
  <dcterms:modified xsi:type="dcterms:W3CDTF">2018-10-29T04:54:16Z</dcterms:modified>
</cp:coreProperties>
</file>